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presentation is designed to introduce the importance of rain gardens and explain how rain gardens function. Notes are included for every slide to allow anyone to present the material. If following the script, this presentation is approximately 5-7 minutes long.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Begin script: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presentation is brought to you by Jefferson County Marine Resources Committee, Washington State University Extension Jefferson County, and the Northwest Straits Foundation.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Today we are going to learn about the important function of rain gardens in our community. </a:t>
            </a:r>
            <a:endParaRPr b="0" i="0" sz="1200" u="none" cap="none" strike="noStrike">
              <a:solidFill>
                <a:schemeClr val="dk1"/>
              </a:solidFill>
              <a:latin typeface="Calibri"/>
              <a:ea typeface="Calibri"/>
              <a:cs typeface="Calibri"/>
              <a:sym typeface="Calibri"/>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Lastly, plants are added to provide soil structure, soak up and filter water, and add beautiful aesthetics to the rain garden. There are many different types of plants that can be added to a rain garden. Only a few of them are shown here. </a:t>
            </a:r>
            <a:endParaRPr b="0" i="0" sz="1200" u="none" cap="none" strike="noStrike">
              <a:solidFill>
                <a:schemeClr val="dk1"/>
              </a:solidFill>
              <a:latin typeface="Calibri"/>
              <a:ea typeface="Calibri"/>
              <a:cs typeface="Calibri"/>
              <a:sym typeface="Calibri"/>
            </a:endParaRPr>
          </a:p>
        </p:txBody>
      </p:sp>
      <p:sp>
        <p:nvSpPr>
          <p:cNvPr id="207" name="Google Shape;20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0" name="Google Shape;220;p11:notes"/>
          <p:cNvSpPr txBox="1"/>
          <p:nvPr>
            <p:ph idx="1" type="body"/>
          </p:nvPr>
        </p:nvSpPr>
        <p:spPr>
          <a:xfrm>
            <a:off x="685800" y="4343400"/>
            <a:ext cx="5486400" cy="4114800"/>
          </a:xfrm>
          <a:prstGeom prst="rect">
            <a:avLst/>
          </a:prstGeom>
          <a:no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Once the rain garden is constructed, untreated stormwater can safely flow into the rain garden via a pipe or swale. </a:t>
            </a:r>
            <a:endParaRPr b="0" i="0" sz="1200" u="none" cap="none" strike="noStrike">
              <a:solidFill>
                <a:schemeClr val="dk1"/>
              </a:solidFill>
              <a:latin typeface="Calibri"/>
              <a:ea typeface="Calibri"/>
              <a:cs typeface="Calibri"/>
              <a:sym typeface="Calibri"/>
            </a:endParaRPr>
          </a:p>
        </p:txBody>
      </p:sp>
      <p:sp>
        <p:nvSpPr>
          <p:cNvPr id="221" name="Google Shape;221;p11:notes"/>
          <p:cNvSpPr txBox="1"/>
          <p:nvPr/>
        </p:nvSpPr>
        <p:spPr>
          <a:xfrm>
            <a:off x="3884842" y="8685071"/>
            <a:ext cx="2971592" cy="457358"/>
          </a:xfrm>
          <a:prstGeom prst="rect">
            <a:avLst/>
          </a:prstGeom>
          <a:noFill/>
          <a:ln>
            <a:noFill/>
          </a:ln>
        </p:spPr>
        <p:txBody>
          <a:bodyPr anchorCtr="0" anchor="b" bIns="45275" lIns="90550" spcFirstLastPara="1" rIns="90550" wrap="square" tIns="452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31" name="Google Shape;231;p12:notes"/>
          <p:cNvSpPr txBox="1"/>
          <p:nvPr>
            <p:ph idx="1" type="body"/>
          </p:nvPr>
        </p:nvSpPr>
        <p:spPr>
          <a:xfrm>
            <a:off x="685800" y="4343400"/>
            <a:ext cx="5486400" cy="4114800"/>
          </a:xfrm>
          <a:prstGeom prst="rect">
            <a:avLst/>
          </a:prstGeom>
          <a:no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Stormwater is slowly treated through the soil mix and absorbed into the ground.  If there is more stormwater than the garden can handle, such as in large storm events, stormwater can safely “overflow” out of the garden.</a:t>
            </a:r>
            <a:endParaRPr b="0" i="0" sz="1200" u="none" cap="none" strike="noStrike">
              <a:solidFill>
                <a:schemeClr val="dk1"/>
              </a:solidFill>
              <a:latin typeface="Calibri"/>
              <a:ea typeface="Calibri"/>
              <a:cs typeface="Calibri"/>
              <a:sym typeface="Calibri"/>
            </a:endParaRPr>
          </a:p>
        </p:txBody>
      </p:sp>
      <p:sp>
        <p:nvSpPr>
          <p:cNvPr id="232" name="Google Shape;232;p12:notes"/>
          <p:cNvSpPr txBox="1"/>
          <p:nvPr/>
        </p:nvSpPr>
        <p:spPr>
          <a:xfrm>
            <a:off x="3884842" y="8685071"/>
            <a:ext cx="2971592" cy="457358"/>
          </a:xfrm>
          <a:prstGeom prst="rect">
            <a:avLst/>
          </a:prstGeom>
          <a:noFill/>
          <a:ln>
            <a:noFill/>
          </a:ln>
        </p:spPr>
        <p:txBody>
          <a:bodyPr anchorCtr="0" anchor="b" bIns="45275" lIns="90550" spcFirstLastPara="1" rIns="90550" wrap="square" tIns="452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 are some local rain gardens. As you can see, they vary in location and aesthetics, but all of them are helping treat toxic stormwater water with simple soil mixes and plants.</a:t>
            </a:r>
            <a:endParaRPr b="0" i="0" sz="1200" u="none" cap="none" strike="noStrike">
              <a:solidFill>
                <a:schemeClr val="dk1"/>
              </a:solidFill>
              <a:latin typeface="Calibri"/>
              <a:ea typeface="Calibri"/>
              <a:cs typeface="Calibri"/>
              <a:sym typeface="Calibri"/>
            </a:endParaRPr>
          </a:p>
        </p:txBody>
      </p:sp>
      <p:sp>
        <p:nvSpPr>
          <p:cNvPr id="243" name="Google Shape;24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conclusion, rain gardens are beautiful, inexpensive and low maintenance gardens with many environmental benefits. </a:t>
            </a:r>
            <a:endParaRPr b="0" i="0" sz="1200" u="none" cap="none" strike="noStrike">
              <a:solidFill>
                <a:schemeClr val="dk1"/>
              </a:solidFill>
              <a:latin typeface="Calibri"/>
              <a:ea typeface="Calibri"/>
              <a:cs typeface="Calibri"/>
              <a:sym typeface="Calibri"/>
            </a:endParaRPr>
          </a:p>
        </p:txBody>
      </p:sp>
      <p:sp>
        <p:nvSpPr>
          <p:cNvPr id="253" name="Google Shape;253;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Rain gardens intercept, treat, and infiltrate stormwater at the source before it becomes runoff and pollutes our waterways. Rain gardens are a useful tool to help us protect the Salish Sea from toxic stormwater pollution.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End script. </a:t>
            </a:r>
            <a:endParaRPr b="0" i="0" sz="1200" u="none" cap="none" strike="noStrike">
              <a:solidFill>
                <a:schemeClr val="dk1"/>
              </a:solidFill>
              <a:latin typeface="Calibri"/>
              <a:ea typeface="Calibri"/>
              <a:cs typeface="Calibri"/>
              <a:sym typeface="Calibri"/>
            </a:endParaRPr>
          </a:p>
        </p:txBody>
      </p:sp>
      <p:sp>
        <p:nvSpPr>
          <p:cNvPr id="263" name="Google Shape;263;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*Note: Solving Stormwater is a video (~6 minutes) made by the Nature Conservancy on the effects of stormwater runoff to Pacific salmon and how low impact development technology can help prevent the effects.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5" name="Google Shape;275;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7" name="Google Shape;287;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rain garden is a specialized garden designed to treat stormwater runoff. Rain gardens are designed to be a beautiful amenity in your landscape and can be sized to fit almost any space.  Rain gardens are very simple tools that capture and filter polluted stormwater runoff to protect our local waterways.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9" name="Google Shape;9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a watershed like the one you see here, there are many different sources and land uses that contribute to stormwater runoff. In a natural forest, most of the rainwater is absorbed by trees and soils and added to the underground water supply. However, in developed, or urban, landscapes, most of the rainwater is not absorbed. Instead, rainwater is mobilized by impervious surfaces such as roads, roofs, parking lots, and compact soils, and collected by stormwater drains that lead to nearby lakes, rivers, and marine waters. This mobilized rain water is called stormwater runoff. Runoff collects from urban, suburban, and agricultural areas, and transport pollution and debris into our waterways.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*Note: Point to the figure as you talk. The script highlights the forest, city, stormwater pipe, and the path of runoff through different types of land uses.</a:t>
            </a:r>
            <a:endParaRPr b="0" i="0" sz="1200" u="none" cap="none" strike="noStrike">
              <a:solidFill>
                <a:schemeClr val="dk1"/>
              </a:solidFill>
              <a:latin typeface="Calibri"/>
              <a:ea typeface="Calibri"/>
              <a:cs typeface="Calibri"/>
              <a:sym typeface="Calibri"/>
            </a:endParaRPr>
          </a:p>
        </p:txBody>
      </p:sp>
      <p:sp>
        <p:nvSpPr>
          <p:cNvPr id="109" name="Google Shape;10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the Salish Sea, stormwater runoff is recognized as the #1 source of toxic pollution. As stormwater travels through the watershed, it mobilizes the large mixture of contaminants and debris found on the surface. This often includes motor oils, heavy metals, pesticides, bacteria, and trash. Stormwater runoff is known to negatively affect salmon and other aquatic organisms, in addition to posing a health risk to humans.</a:t>
            </a:r>
            <a:endParaRPr b="0" i="0" sz="1200" u="none" cap="none" strike="noStrike">
              <a:solidFill>
                <a:schemeClr val="dk1"/>
              </a:solidFill>
              <a:latin typeface="Calibri"/>
              <a:ea typeface="Calibri"/>
              <a:cs typeface="Calibri"/>
              <a:sym typeface="Calibri"/>
            </a:endParaRPr>
          </a:p>
        </p:txBody>
      </p:sp>
      <p:sp>
        <p:nvSpPr>
          <p:cNvPr id="120" name="Google Shape;12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Rain gardens are designed to treat both the quantity and quality of stormwater runoff. First, rain gardens reduce flooding on neighboring property, overflow in sewers, and erosion in streams by absorbing excess water. Through specialized soils, rain gardens can filter oil and grease from driveways, pesticides and fertilizers from lawns, and other pollutions before they reach the groundwater or the storm drain, and eventually end up in streams, wetlands, lakes, and marine waters. Rain gardens also provide habitat for beneficial insects and birds. And lastly, rain gardens increase the amount of water that soaks into the ground to recharge local groundwater.</a:t>
            </a:r>
            <a:endParaRPr b="0" i="0" sz="1200" u="none" cap="none" strike="noStrike">
              <a:solidFill>
                <a:schemeClr val="dk1"/>
              </a:solidFill>
              <a:latin typeface="Calibri"/>
              <a:ea typeface="Calibri"/>
              <a:cs typeface="Calibri"/>
              <a:sym typeface="Calibri"/>
            </a:endParaRPr>
          </a:p>
        </p:txBody>
      </p:sp>
      <p:sp>
        <p:nvSpPr>
          <p:cNvPr id="131" name="Google Shape;13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 understand how a rain garden works, we are going to walk you through the anatomy and construction of a rain garden.</a:t>
            </a:r>
            <a:endParaRPr b="0" i="0" sz="1200" u="none" cap="none" strike="noStrike">
              <a:solidFill>
                <a:schemeClr val="dk1"/>
              </a:solidFill>
              <a:latin typeface="Calibri"/>
              <a:ea typeface="Calibri"/>
              <a:cs typeface="Calibri"/>
              <a:sym typeface="Calibri"/>
            </a:endParaRPr>
          </a:p>
        </p:txBody>
      </p:sp>
      <p:sp>
        <p:nvSpPr>
          <p:cNvPr id="151" name="Google Shape;15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1" name="Google Shape;16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 build a rain garden, the first step is excavation. Rain gardens require a specific depth to allow adequate draining so a small amount of soil, usually 18-24” needs to be excavated.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2" name="Google Shape;162;p7:notes"/>
          <p:cNvSpPr txBox="1"/>
          <p:nvPr/>
        </p:nvSpPr>
        <p:spPr>
          <a:xfrm>
            <a:off x="3884842" y="8685071"/>
            <a:ext cx="2971592" cy="457358"/>
          </a:xfrm>
          <a:prstGeom prst="rect">
            <a:avLst/>
          </a:prstGeom>
          <a:noFill/>
          <a:ln>
            <a:noFill/>
          </a:ln>
        </p:spPr>
        <p:txBody>
          <a:bodyPr anchorCtr="0" anchor="b" bIns="45275" lIns="90550" spcFirstLastPara="1" rIns="90550" wrap="square" tIns="452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72" name="Google Shape;17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Next, special soil mixes that allow water to soak in rapidly, treat runoff and support plant growth are added to the rain garden. The soil mix is typically 12-14” deep, contains a 60:40 ratio of sand to compost, and is covered with 2-3” of mulch. </a:t>
            </a:r>
            <a:endParaRPr b="0" i="0" sz="1200" u="none" cap="none" strike="noStrike">
              <a:solidFill>
                <a:schemeClr val="dk1"/>
              </a:solidFill>
              <a:latin typeface="Calibri"/>
              <a:ea typeface="Calibri"/>
              <a:cs typeface="Calibri"/>
              <a:sym typeface="Calibri"/>
            </a:endParaRPr>
          </a:p>
        </p:txBody>
      </p:sp>
      <p:sp>
        <p:nvSpPr>
          <p:cNvPr id="173" name="Google Shape;173;p8:notes"/>
          <p:cNvSpPr txBox="1"/>
          <p:nvPr/>
        </p:nvSpPr>
        <p:spPr>
          <a:xfrm>
            <a:off x="3884842" y="8685071"/>
            <a:ext cx="2971592" cy="457358"/>
          </a:xfrm>
          <a:prstGeom prst="rect">
            <a:avLst/>
          </a:prstGeom>
          <a:noFill/>
          <a:ln>
            <a:noFill/>
          </a:ln>
        </p:spPr>
        <p:txBody>
          <a:bodyPr anchorCtr="0" anchor="b" bIns="45275" lIns="90550" spcFirstLastPara="1" rIns="90550" wrap="square" tIns="452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91" name="Google Shape;191;p9:notes"/>
          <p:cNvSpPr txBox="1"/>
          <p:nvPr>
            <p:ph idx="1" type="body"/>
          </p:nvPr>
        </p:nvSpPr>
        <p:spPr>
          <a:xfrm>
            <a:off x="685800" y="4343400"/>
            <a:ext cx="5486400" cy="4114800"/>
          </a:xfrm>
          <a:prstGeom prst="rect">
            <a:avLst/>
          </a:prstGeom>
          <a:no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But rain gardens aren’t filled all the way – a shallow depression of about 6-12” is left to accommodate temporary ponding during heavy storms or consecutive rain events. This is called the ponding depth and is a critical part of the rain garden construction.</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2" name="Google Shape;192;p9:notes"/>
          <p:cNvSpPr txBox="1"/>
          <p:nvPr/>
        </p:nvSpPr>
        <p:spPr>
          <a:xfrm>
            <a:off x="3884842" y="8685071"/>
            <a:ext cx="2971592" cy="457358"/>
          </a:xfrm>
          <a:prstGeom prst="rect">
            <a:avLst/>
          </a:prstGeom>
          <a:noFill/>
          <a:ln>
            <a:noFill/>
          </a:ln>
        </p:spPr>
        <p:txBody>
          <a:bodyPr anchorCtr="0" anchor="b" bIns="45275" lIns="90550" spcFirstLastPara="1" rIns="90550" wrap="square" tIns="452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6"/>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2"/>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8"/>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1"/>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2"/>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722313" y="2906714"/>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4" name="Google Shape;34;p5"/>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body"/>
          </p:nvPr>
        </p:nvSpPr>
        <p:spPr>
          <a:xfrm>
            <a:off x="457200" y="1600201"/>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2" type="body"/>
          </p:nvPr>
        </p:nvSpPr>
        <p:spPr>
          <a:xfrm>
            <a:off x="4648200" y="1600201"/>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 type="body"/>
          </p:nvPr>
        </p:nvSpPr>
        <p:spPr>
          <a:xfrm>
            <a:off x="457201"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457201"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3" type="body"/>
          </p:nvPr>
        </p:nvSpPr>
        <p:spPr>
          <a:xfrm>
            <a:off x="4645026"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4" type="body"/>
          </p:nvPr>
        </p:nvSpPr>
        <p:spPr>
          <a:xfrm>
            <a:off x="4645026"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1"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1"/>
            <a:ext cx="5111751"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1" y="1435101"/>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1"/>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9"/>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1"/>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1"/>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1"/>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13.jpg"/><Relationship Id="rId6" Type="http://schemas.openxmlformats.org/officeDocument/2006/relationships/image" Target="../media/image11.jpg"/><Relationship Id="rId7" Type="http://schemas.openxmlformats.org/officeDocument/2006/relationships/image" Target="../media/image17.png"/><Relationship Id="rId8"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3.jp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3.jp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23.jpg"/><Relationship Id="rId5" Type="http://schemas.openxmlformats.org/officeDocument/2006/relationships/image" Target="../media/image21.jpg"/><Relationship Id="rId6"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hyperlink" Target="http://raingarden.wsu.edu" TargetMode="External"/><Relationship Id="rId6" Type="http://schemas.openxmlformats.org/officeDocument/2006/relationships/hyperlink" Target="http://www.12000raingardens.org/" TargetMode="External"/><Relationship Id="rId7" Type="http://schemas.openxmlformats.org/officeDocument/2006/relationships/hyperlink" Target="http://www.washingtonnature.org/cities/solvingstormwat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3.jp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3.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3.jp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3.jp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3.jp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rain garden xsection art.pdf" id="89" name="Google Shape;89;p13"/>
          <p:cNvPicPr preferRelativeResize="0"/>
          <p:nvPr/>
        </p:nvPicPr>
        <p:blipFill rotWithShape="1">
          <a:blip r:embed="rId3">
            <a:alphaModFix/>
          </a:blip>
          <a:srcRect b="0" l="0" r="0" t="0"/>
          <a:stretch/>
        </p:blipFill>
        <p:spPr>
          <a:xfrm>
            <a:off x="0" y="0"/>
            <a:ext cx="9264075" cy="6858000"/>
          </a:xfrm>
          <a:prstGeom prst="rect">
            <a:avLst/>
          </a:prstGeom>
          <a:noFill/>
          <a:ln>
            <a:noFill/>
          </a:ln>
        </p:spPr>
      </p:pic>
      <p:sp>
        <p:nvSpPr>
          <p:cNvPr id="90" name="Google Shape;90;p13"/>
          <p:cNvSpPr txBox="1"/>
          <p:nvPr/>
        </p:nvSpPr>
        <p:spPr>
          <a:xfrm>
            <a:off x="0" y="989199"/>
            <a:ext cx="9264075"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6600" u="none" cap="none" strike="noStrike">
                <a:solidFill>
                  <a:srgbClr val="FFFFFF"/>
                </a:solidFill>
                <a:latin typeface="Avenir"/>
                <a:ea typeface="Avenir"/>
                <a:cs typeface="Avenir"/>
                <a:sym typeface="Avenir"/>
              </a:rPr>
              <a:t>What is a rain garden?</a:t>
            </a:r>
            <a:endParaRPr b="1" i="0" sz="6600" u="none" cap="none" strike="noStrike">
              <a:solidFill>
                <a:srgbClr val="FFFFFF"/>
              </a:solidFill>
              <a:latin typeface="Avenir"/>
              <a:ea typeface="Avenir"/>
              <a:cs typeface="Avenir"/>
              <a:sym typeface="Avenir"/>
            </a:endParaRPr>
          </a:p>
        </p:txBody>
      </p:sp>
      <p:pic>
        <p:nvPicPr>
          <p:cNvPr descr="WSU Jeff County Logo.jpg" id="91" name="Google Shape;91;p13"/>
          <p:cNvPicPr preferRelativeResize="0"/>
          <p:nvPr/>
        </p:nvPicPr>
        <p:blipFill rotWithShape="1">
          <a:blip r:embed="rId4">
            <a:alphaModFix/>
          </a:blip>
          <a:srcRect b="0" l="0" r="3589" t="0"/>
          <a:stretch/>
        </p:blipFill>
        <p:spPr>
          <a:xfrm>
            <a:off x="3287192" y="5858026"/>
            <a:ext cx="2742864" cy="731156"/>
          </a:xfrm>
          <a:prstGeom prst="rect">
            <a:avLst/>
          </a:prstGeom>
          <a:noFill/>
          <a:ln>
            <a:noFill/>
          </a:ln>
        </p:spPr>
      </p:pic>
      <p:pic>
        <p:nvPicPr>
          <p:cNvPr descr="jefferson MRC -logo.png" id="92" name="Google Shape;92;p13"/>
          <p:cNvPicPr preferRelativeResize="0"/>
          <p:nvPr/>
        </p:nvPicPr>
        <p:blipFill rotWithShape="1">
          <a:blip r:embed="rId5">
            <a:alphaModFix/>
          </a:blip>
          <a:srcRect b="0" l="0" r="0" t="0"/>
          <a:stretch/>
        </p:blipFill>
        <p:spPr>
          <a:xfrm>
            <a:off x="341911" y="5858027"/>
            <a:ext cx="2117208" cy="828847"/>
          </a:xfrm>
          <a:prstGeom prst="rect">
            <a:avLst/>
          </a:prstGeom>
          <a:noFill/>
          <a:ln>
            <a:noFill/>
          </a:ln>
        </p:spPr>
      </p:pic>
      <p:grpSp>
        <p:nvGrpSpPr>
          <p:cNvPr id="93" name="Google Shape;93;p13"/>
          <p:cNvGrpSpPr/>
          <p:nvPr/>
        </p:nvGrpSpPr>
        <p:grpSpPr>
          <a:xfrm>
            <a:off x="6756367" y="5700905"/>
            <a:ext cx="2242384" cy="1089055"/>
            <a:chOff x="6994496" y="5177333"/>
            <a:chExt cx="2359125" cy="1247158"/>
          </a:xfrm>
        </p:grpSpPr>
        <p:sp>
          <p:nvSpPr>
            <p:cNvPr id="94" name="Google Shape;94;p13"/>
            <p:cNvSpPr/>
            <p:nvPr/>
          </p:nvSpPr>
          <p:spPr>
            <a:xfrm>
              <a:off x="7049814" y="5335436"/>
              <a:ext cx="2287525" cy="9414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elated image" id="95" name="Google Shape;95;p13"/>
            <p:cNvPicPr preferRelativeResize="0"/>
            <p:nvPr/>
          </p:nvPicPr>
          <p:blipFill rotWithShape="1">
            <a:blip r:embed="rId6">
              <a:alphaModFix/>
            </a:blip>
            <a:srcRect b="0" l="7661" r="0" t="0"/>
            <a:stretch/>
          </p:blipFill>
          <p:spPr>
            <a:xfrm>
              <a:off x="6994496" y="5177333"/>
              <a:ext cx="2359125" cy="1247158"/>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2"/>
          <p:cNvSpPr txBox="1"/>
          <p:nvPr/>
        </p:nvSpPr>
        <p:spPr>
          <a:xfrm>
            <a:off x="2" y="347373"/>
            <a:ext cx="9144001" cy="76944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venir"/>
                <a:ea typeface="Avenir"/>
                <a:cs typeface="Avenir"/>
                <a:sym typeface="Avenir"/>
              </a:rPr>
              <a:t>Planting the rain garden</a:t>
            </a:r>
            <a:endParaRPr sz="4400">
              <a:solidFill>
                <a:schemeClr val="dk1"/>
              </a:solidFill>
              <a:latin typeface="Avenir"/>
              <a:ea typeface="Avenir"/>
              <a:cs typeface="Avenir"/>
              <a:sym typeface="Avenir"/>
            </a:endParaRPr>
          </a:p>
        </p:txBody>
      </p:sp>
      <p:pic>
        <p:nvPicPr>
          <p:cNvPr descr="Anatomy.jpg" id="210" name="Google Shape;210;p22"/>
          <p:cNvPicPr preferRelativeResize="0"/>
          <p:nvPr/>
        </p:nvPicPr>
        <p:blipFill rotWithShape="1">
          <a:blip r:embed="rId3">
            <a:alphaModFix/>
          </a:blip>
          <a:srcRect b="0" l="0" r="0" t="0"/>
          <a:stretch/>
        </p:blipFill>
        <p:spPr>
          <a:xfrm>
            <a:off x="2" y="1682555"/>
            <a:ext cx="9144001" cy="3502025"/>
          </a:xfrm>
          <a:prstGeom prst="rect">
            <a:avLst/>
          </a:prstGeom>
          <a:noFill/>
          <a:ln cap="flat" cmpd="sng" w="9525">
            <a:solidFill>
              <a:srgbClr val="006699"/>
            </a:solidFill>
            <a:prstDash val="solid"/>
            <a:miter lim="800000"/>
            <a:headEnd len="sm" w="sm" type="none"/>
            <a:tailEnd len="sm" w="sm" type="none"/>
          </a:ln>
        </p:spPr>
      </p:pic>
      <p:sp>
        <p:nvSpPr>
          <p:cNvPr id="211" name="Google Shape;211;p22"/>
          <p:cNvSpPr/>
          <p:nvPr/>
        </p:nvSpPr>
        <p:spPr>
          <a:xfrm>
            <a:off x="5227424" y="5141532"/>
            <a:ext cx="4572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Graphic by Stacey Gianas, Stewardship Partners</a:t>
            </a:r>
            <a:endParaRPr/>
          </a:p>
        </p:txBody>
      </p:sp>
      <p:pic>
        <p:nvPicPr>
          <p:cNvPr id="212" name="Google Shape;212;p22"/>
          <p:cNvPicPr preferRelativeResize="0"/>
          <p:nvPr/>
        </p:nvPicPr>
        <p:blipFill rotWithShape="1">
          <a:blip r:embed="rId4">
            <a:alphaModFix/>
          </a:blip>
          <a:srcRect b="0" l="0" r="0" t="0"/>
          <a:stretch/>
        </p:blipFill>
        <p:spPr>
          <a:xfrm>
            <a:off x="320194" y="5484590"/>
            <a:ext cx="1583671" cy="1186797"/>
          </a:xfrm>
          <a:prstGeom prst="rect">
            <a:avLst/>
          </a:prstGeom>
          <a:noFill/>
          <a:ln cap="flat" cmpd="sng" w="9525">
            <a:solidFill>
              <a:schemeClr val="dk1"/>
            </a:solidFill>
            <a:prstDash val="solid"/>
            <a:miter lim="800000"/>
            <a:headEnd len="sm" w="sm" type="none"/>
            <a:tailEnd len="sm" w="sm" type="none"/>
          </a:ln>
        </p:spPr>
      </p:pic>
      <p:pic>
        <p:nvPicPr>
          <p:cNvPr descr="C:\Documents and Settings\Owner.YOUR-9B0335BFE8\My Documents\My Pictures\rain garden tom 7-07\optimized\juncus ensifolius.jpg" id="213" name="Google Shape;213;p22"/>
          <p:cNvPicPr preferRelativeResize="0"/>
          <p:nvPr/>
        </p:nvPicPr>
        <p:blipFill rotWithShape="1">
          <a:blip r:embed="rId5">
            <a:alphaModFix/>
          </a:blip>
          <a:srcRect b="0" l="0" r="0" t="0"/>
          <a:stretch/>
        </p:blipFill>
        <p:spPr>
          <a:xfrm>
            <a:off x="2114899" y="5382251"/>
            <a:ext cx="1040539" cy="1390962"/>
          </a:xfrm>
          <a:prstGeom prst="rect">
            <a:avLst/>
          </a:prstGeom>
          <a:noFill/>
          <a:ln cap="flat" cmpd="sng" w="9525">
            <a:solidFill>
              <a:schemeClr val="dk1"/>
            </a:solidFill>
            <a:prstDash val="solid"/>
            <a:miter lim="800000"/>
            <a:headEnd len="sm" w="sm" type="none"/>
            <a:tailEnd len="sm" w="sm" type="none"/>
          </a:ln>
        </p:spPr>
      </p:pic>
      <p:pic>
        <p:nvPicPr>
          <p:cNvPr descr="daylilies 048" id="214" name="Google Shape;214;p22"/>
          <p:cNvPicPr preferRelativeResize="0"/>
          <p:nvPr/>
        </p:nvPicPr>
        <p:blipFill rotWithShape="1">
          <a:blip r:embed="rId6">
            <a:alphaModFix/>
          </a:blip>
          <a:srcRect b="0" l="0" r="0" t="0"/>
          <a:stretch/>
        </p:blipFill>
        <p:spPr>
          <a:xfrm>
            <a:off x="3383499" y="5484590"/>
            <a:ext cx="1582395" cy="1186797"/>
          </a:xfrm>
          <a:prstGeom prst="rect">
            <a:avLst/>
          </a:prstGeom>
          <a:noFill/>
          <a:ln cap="flat" cmpd="sng" w="9525">
            <a:solidFill>
              <a:schemeClr val="dk1"/>
            </a:solidFill>
            <a:prstDash val="solid"/>
            <a:miter lim="800000"/>
            <a:headEnd len="sm" w="sm" type="none"/>
            <a:tailEnd len="sm" w="sm" type="none"/>
          </a:ln>
        </p:spPr>
      </p:pic>
      <p:pic>
        <p:nvPicPr>
          <p:cNvPr descr="vlcsnap-2011-05-09-16h32m42s18" id="215" name="Google Shape;215;p22"/>
          <p:cNvPicPr preferRelativeResize="0"/>
          <p:nvPr/>
        </p:nvPicPr>
        <p:blipFill rotWithShape="1">
          <a:blip r:embed="rId7">
            <a:alphaModFix/>
          </a:blip>
          <a:srcRect b="0" l="0" r="0" t="0"/>
          <a:stretch/>
        </p:blipFill>
        <p:spPr>
          <a:xfrm>
            <a:off x="6831380" y="5484590"/>
            <a:ext cx="2047997" cy="1186797"/>
          </a:xfrm>
          <a:prstGeom prst="rect">
            <a:avLst/>
          </a:prstGeom>
          <a:noFill/>
          <a:ln cap="flat" cmpd="sng" w="9525">
            <a:solidFill>
              <a:schemeClr val="dk1"/>
            </a:solidFill>
            <a:prstDash val="solid"/>
            <a:miter lim="800000"/>
            <a:headEnd len="sm" w="sm" type="none"/>
            <a:tailEnd len="sm" w="sm" type="none"/>
          </a:ln>
        </p:spPr>
      </p:pic>
      <p:pic>
        <p:nvPicPr>
          <p:cNvPr descr="Helianthemum nummularium 'Wisley Pink' flower" id="216" name="Google Shape;216;p22"/>
          <p:cNvPicPr preferRelativeResize="0"/>
          <p:nvPr/>
        </p:nvPicPr>
        <p:blipFill rotWithShape="1">
          <a:blip r:embed="rId8">
            <a:alphaModFix/>
          </a:blip>
          <a:srcRect b="0" l="0" r="0" t="0"/>
          <a:stretch/>
        </p:blipFill>
        <p:spPr>
          <a:xfrm>
            <a:off x="5196040" y="5484590"/>
            <a:ext cx="1433113" cy="1186797"/>
          </a:xfrm>
          <a:prstGeom prst="rect">
            <a:avLst/>
          </a:prstGeom>
          <a:noFill/>
          <a:ln cap="flat" cmpd="sng" w="9525">
            <a:solidFill>
              <a:schemeClr val="dk1"/>
            </a:solidFill>
            <a:prstDash val="solid"/>
            <a:miter lim="800000"/>
            <a:headEnd len="sm" w="sm" type="none"/>
            <a:tailEnd len="sm" w="sm" type="none"/>
          </a:ln>
        </p:spPr>
      </p:pic>
      <p:sp>
        <p:nvSpPr>
          <p:cNvPr id="217" name="Google Shape;217;p22"/>
          <p:cNvSpPr/>
          <p:nvPr/>
        </p:nvSpPr>
        <p:spPr>
          <a:xfrm>
            <a:off x="7060700" y="6619325"/>
            <a:ext cx="45720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venir"/>
                <a:ea typeface="Avenir"/>
                <a:cs typeface="Avenir"/>
                <a:sym typeface="Avenir"/>
              </a:rPr>
              <a:t>Photo credit: Erica Guttman</a:t>
            </a:r>
            <a:endParaRPr sz="1200">
              <a:solidFill>
                <a:schemeClr val="dk1"/>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descr="Inflow.jpg" id="223" name="Google Shape;223;p23"/>
          <p:cNvPicPr preferRelativeResize="0"/>
          <p:nvPr/>
        </p:nvPicPr>
        <p:blipFill rotWithShape="1">
          <a:blip r:embed="rId3">
            <a:alphaModFix/>
          </a:blip>
          <a:srcRect b="0" l="0" r="0" t="0"/>
          <a:stretch/>
        </p:blipFill>
        <p:spPr>
          <a:xfrm>
            <a:off x="0" y="1677989"/>
            <a:ext cx="9144000" cy="3502025"/>
          </a:xfrm>
          <a:prstGeom prst="rect">
            <a:avLst/>
          </a:prstGeom>
          <a:noFill/>
          <a:ln cap="flat" cmpd="sng" w="9525">
            <a:solidFill>
              <a:srgbClr val="006699"/>
            </a:solidFill>
            <a:prstDash val="solid"/>
            <a:miter lim="800000"/>
            <a:headEnd len="sm" w="sm" type="none"/>
            <a:tailEnd len="sm" w="sm" type="none"/>
          </a:ln>
        </p:spPr>
      </p:pic>
      <p:sp>
        <p:nvSpPr>
          <p:cNvPr id="224" name="Google Shape;224;p23"/>
          <p:cNvSpPr txBox="1"/>
          <p:nvPr/>
        </p:nvSpPr>
        <p:spPr>
          <a:xfrm>
            <a:off x="2" y="347373"/>
            <a:ext cx="9144001" cy="76944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venir"/>
                <a:ea typeface="Avenir"/>
                <a:cs typeface="Avenir"/>
                <a:sym typeface="Avenir"/>
              </a:rPr>
              <a:t>Stormwater inflow</a:t>
            </a:r>
            <a:endParaRPr sz="4400">
              <a:solidFill>
                <a:schemeClr val="dk1"/>
              </a:solidFill>
              <a:latin typeface="Avenir"/>
              <a:ea typeface="Avenir"/>
              <a:cs typeface="Avenir"/>
              <a:sym typeface="Avenir"/>
            </a:endParaRPr>
          </a:p>
        </p:txBody>
      </p:sp>
      <p:sp>
        <p:nvSpPr>
          <p:cNvPr id="225" name="Google Shape;225;p23"/>
          <p:cNvSpPr/>
          <p:nvPr/>
        </p:nvSpPr>
        <p:spPr>
          <a:xfrm>
            <a:off x="5227424" y="5141532"/>
            <a:ext cx="4572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Graphic by Stacey Gianas, Stewardship Partners</a:t>
            </a:r>
            <a:endParaRPr/>
          </a:p>
        </p:txBody>
      </p:sp>
      <p:grpSp>
        <p:nvGrpSpPr>
          <p:cNvPr id="226" name="Google Shape;226;p23"/>
          <p:cNvGrpSpPr/>
          <p:nvPr/>
        </p:nvGrpSpPr>
        <p:grpSpPr>
          <a:xfrm>
            <a:off x="6918748" y="6478089"/>
            <a:ext cx="2114819" cy="358388"/>
            <a:chOff x="0" y="0"/>
            <a:chExt cx="6746115" cy="1145000"/>
          </a:xfrm>
        </p:grpSpPr>
        <p:pic>
          <p:nvPicPr>
            <p:cNvPr descr="WSU Jeff County Logo.jpg" id="227" name="Google Shape;227;p23"/>
            <p:cNvPicPr preferRelativeResize="0"/>
            <p:nvPr/>
          </p:nvPicPr>
          <p:blipFill rotWithShape="1">
            <a:blip r:embed="rId4">
              <a:alphaModFix/>
            </a:blip>
            <a:srcRect b="0" l="0" r="3589" t="0"/>
            <a:stretch/>
          </p:blipFill>
          <p:spPr>
            <a:xfrm>
              <a:off x="2908301" y="0"/>
              <a:ext cx="3837814" cy="1028834"/>
            </a:xfrm>
            <a:prstGeom prst="rect">
              <a:avLst/>
            </a:prstGeom>
            <a:noFill/>
            <a:ln>
              <a:noFill/>
            </a:ln>
          </p:spPr>
        </p:pic>
        <p:pic>
          <p:nvPicPr>
            <p:cNvPr descr="jefferson MRC -logo.png" id="228" name="Google Shape;228;p23"/>
            <p:cNvPicPr preferRelativeResize="0"/>
            <p:nvPr/>
          </p:nvPicPr>
          <p:blipFill rotWithShape="1">
            <a:blip r:embed="rId5">
              <a:alphaModFix/>
            </a:blip>
            <a:srcRect b="0" l="0" r="0" t="0"/>
            <a:stretch/>
          </p:blipFill>
          <p:spPr>
            <a:xfrm>
              <a:off x="0" y="0"/>
              <a:ext cx="2908300" cy="11450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descr="Outflow.jpg" id="234" name="Google Shape;234;p24"/>
          <p:cNvPicPr preferRelativeResize="0"/>
          <p:nvPr/>
        </p:nvPicPr>
        <p:blipFill rotWithShape="1">
          <a:blip r:embed="rId3">
            <a:alphaModFix/>
          </a:blip>
          <a:srcRect b="0" l="0" r="0" t="0"/>
          <a:stretch/>
        </p:blipFill>
        <p:spPr>
          <a:xfrm>
            <a:off x="0" y="1677989"/>
            <a:ext cx="9144000" cy="3502025"/>
          </a:xfrm>
          <a:prstGeom prst="rect">
            <a:avLst/>
          </a:prstGeom>
          <a:noFill/>
          <a:ln cap="flat" cmpd="sng" w="9525">
            <a:solidFill>
              <a:srgbClr val="006699"/>
            </a:solidFill>
            <a:prstDash val="solid"/>
            <a:miter lim="800000"/>
            <a:headEnd len="sm" w="sm" type="none"/>
            <a:tailEnd len="sm" w="sm" type="none"/>
          </a:ln>
        </p:spPr>
      </p:pic>
      <p:sp>
        <p:nvSpPr>
          <p:cNvPr id="235" name="Google Shape;235;p24"/>
          <p:cNvSpPr txBox="1"/>
          <p:nvPr/>
        </p:nvSpPr>
        <p:spPr>
          <a:xfrm>
            <a:off x="2" y="347373"/>
            <a:ext cx="9144001" cy="76944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venir"/>
                <a:ea typeface="Avenir"/>
                <a:cs typeface="Avenir"/>
                <a:sym typeface="Avenir"/>
              </a:rPr>
              <a:t>Stormwater overflow</a:t>
            </a:r>
            <a:endParaRPr sz="4400">
              <a:solidFill>
                <a:schemeClr val="dk1"/>
              </a:solidFill>
              <a:latin typeface="Avenir"/>
              <a:ea typeface="Avenir"/>
              <a:cs typeface="Avenir"/>
              <a:sym typeface="Avenir"/>
            </a:endParaRPr>
          </a:p>
        </p:txBody>
      </p:sp>
      <p:grpSp>
        <p:nvGrpSpPr>
          <p:cNvPr id="236" name="Google Shape;236;p24"/>
          <p:cNvGrpSpPr/>
          <p:nvPr/>
        </p:nvGrpSpPr>
        <p:grpSpPr>
          <a:xfrm>
            <a:off x="6918748" y="6478089"/>
            <a:ext cx="2114819" cy="358388"/>
            <a:chOff x="0" y="0"/>
            <a:chExt cx="6746115" cy="1145000"/>
          </a:xfrm>
        </p:grpSpPr>
        <p:pic>
          <p:nvPicPr>
            <p:cNvPr descr="WSU Jeff County Logo.jpg" id="237" name="Google Shape;237;p24"/>
            <p:cNvPicPr preferRelativeResize="0"/>
            <p:nvPr/>
          </p:nvPicPr>
          <p:blipFill rotWithShape="1">
            <a:blip r:embed="rId4">
              <a:alphaModFix/>
            </a:blip>
            <a:srcRect b="0" l="0" r="3589" t="0"/>
            <a:stretch/>
          </p:blipFill>
          <p:spPr>
            <a:xfrm>
              <a:off x="2908301" y="0"/>
              <a:ext cx="3837814" cy="1028834"/>
            </a:xfrm>
            <a:prstGeom prst="rect">
              <a:avLst/>
            </a:prstGeom>
            <a:noFill/>
            <a:ln>
              <a:noFill/>
            </a:ln>
          </p:spPr>
        </p:pic>
        <p:pic>
          <p:nvPicPr>
            <p:cNvPr descr="jefferson MRC -logo.png" id="238" name="Google Shape;238;p24"/>
            <p:cNvPicPr preferRelativeResize="0"/>
            <p:nvPr/>
          </p:nvPicPr>
          <p:blipFill rotWithShape="1">
            <a:blip r:embed="rId5">
              <a:alphaModFix/>
            </a:blip>
            <a:srcRect b="0" l="0" r="0" t="0"/>
            <a:stretch/>
          </p:blipFill>
          <p:spPr>
            <a:xfrm>
              <a:off x="0" y="0"/>
              <a:ext cx="2908300" cy="1145000"/>
            </a:xfrm>
            <a:prstGeom prst="rect">
              <a:avLst/>
            </a:prstGeom>
            <a:noFill/>
            <a:ln>
              <a:noFill/>
            </a:ln>
          </p:spPr>
        </p:pic>
      </p:grpSp>
      <p:sp>
        <p:nvSpPr>
          <p:cNvPr id="239" name="Google Shape;239;p24"/>
          <p:cNvSpPr/>
          <p:nvPr/>
        </p:nvSpPr>
        <p:spPr>
          <a:xfrm>
            <a:off x="5227424" y="5141532"/>
            <a:ext cx="4572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Graphic by Stacey Gianas, Stewardship Partners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pic>
        <p:nvPicPr>
          <p:cNvPr descr="Puyallup 2.JPG" id="245" name="Google Shape;245;p25"/>
          <p:cNvPicPr preferRelativeResize="0"/>
          <p:nvPr/>
        </p:nvPicPr>
        <p:blipFill rotWithShape="1">
          <a:blip r:embed="rId3">
            <a:alphaModFix/>
          </a:blip>
          <a:srcRect b="0" l="0" r="0" t="0"/>
          <a:stretch/>
        </p:blipFill>
        <p:spPr>
          <a:xfrm>
            <a:off x="539083" y="1208742"/>
            <a:ext cx="3654572" cy="2497291"/>
          </a:xfrm>
          <a:prstGeom prst="rect">
            <a:avLst/>
          </a:prstGeom>
          <a:noFill/>
          <a:ln cap="flat" cmpd="sng" w="9525">
            <a:solidFill>
              <a:srgbClr val="000000"/>
            </a:solidFill>
            <a:prstDash val="solid"/>
            <a:miter lim="800000"/>
            <a:headEnd len="sm" w="sm" type="none"/>
            <a:tailEnd len="sm" w="sm" type="none"/>
          </a:ln>
        </p:spPr>
      </p:pic>
      <p:pic>
        <p:nvPicPr>
          <p:cNvPr id="246" name="Google Shape;246;p25"/>
          <p:cNvPicPr preferRelativeResize="0"/>
          <p:nvPr/>
        </p:nvPicPr>
        <p:blipFill rotWithShape="1">
          <a:blip r:embed="rId4">
            <a:alphaModFix/>
          </a:blip>
          <a:srcRect b="6332" l="0" r="0" t="8076"/>
          <a:stretch/>
        </p:blipFill>
        <p:spPr>
          <a:xfrm>
            <a:off x="4723214" y="1208742"/>
            <a:ext cx="3890279" cy="2497291"/>
          </a:xfrm>
          <a:prstGeom prst="rect">
            <a:avLst/>
          </a:prstGeom>
          <a:noFill/>
          <a:ln cap="flat" cmpd="sng" w="9525">
            <a:solidFill>
              <a:srgbClr val="000000"/>
            </a:solidFill>
            <a:prstDash val="solid"/>
            <a:miter lim="800000"/>
            <a:headEnd len="sm" w="sm" type="none"/>
            <a:tailEnd len="sm" w="sm" type="none"/>
          </a:ln>
        </p:spPr>
      </p:pic>
      <p:pic>
        <p:nvPicPr>
          <p:cNvPr descr="Adams and Garfield raingarden3.jpg" id="247" name="Google Shape;247;p25"/>
          <p:cNvPicPr preferRelativeResize="0"/>
          <p:nvPr/>
        </p:nvPicPr>
        <p:blipFill rotWithShape="1">
          <a:blip r:embed="rId5">
            <a:alphaModFix/>
          </a:blip>
          <a:srcRect b="0" l="0" r="0" t="0"/>
          <a:stretch/>
        </p:blipFill>
        <p:spPr>
          <a:xfrm>
            <a:off x="539084" y="3929530"/>
            <a:ext cx="3654571" cy="2740928"/>
          </a:xfrm>
          <a:prstGeom prst="rect">
            <a:avLst/>
          </a:prstGeom>
          <a:noFill/>
          <a:ln cap="flat" cmpd="sng" w="9525">
            <a:solidFill>
              <a:srgbClr val="000000"/>
            </a:solidFill>
            <a:prstDash val="solid"/>
            <a:round/>
            <a:headEnd len="sm" w="sm" type="none"/>
            <a:tailEnd len="sm" w="sm" type="none"/>
          </a:ln>
        </p:spPr>
      </p:pic>
      <p:pic>
        <p:nvPicPr>
          <p:cNvPr descr="tyler street raingarden2.jpeg" id="248" name="Google Shape;248;p25"/>
          <p:cNvPicPr preferRelativeResize="0"/>
          <p:nvPr/>
        </p:nvPicPr>
        <p:blipFill rotWithShape="1">
          <a:blip r:embed="rId6">
            <a:alphaModFix/>
          </a:blip>
          <a:srcRect b="0" l="0" r="20214" t="0"/>
          <a:stretch/>
        </p:blipFill>
        <p:spPr>
          <a:xfrm>
            <a:off x="4723214" y="3929528"/>
            <a:ext cx="3890279" cy="2740929"/>
          </a:xfrm>
          <a:prstGeom prst="rect">
            <a:avLst/>
          </a:prstGeom>
          <a:noFill/>
          <a:ln cap="flat" cmpd="sng" w="9525">
            <a:solidFill>
              <a:srgbClr val="000000"/>
            </a:solidFill>
            <a:prstDash val="solid"/>
            <a:round/>
            <a:headEnd len="sm" w="sm" type="none"/>
            <a:tailEnd len="sm" w="sm" type="none"/>
          </a:ln>
        </p:spPr>
      </p:pic>
      <p:sp>
        <p:nvSpPr>
          <p:cNvPr id="249" name="Google Shape;249;p25"/>
          <p:cNvSpPr txBox="1"/>
          <p:nvPr/>
        </p:nvSpPr>
        <p:spPr>
          <a:xfrm>
            <a:off x="2" y="255509"/>
            <a:ext cx="9144001" cy="83099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chemeClr val="dk1"/>
                </a:solidFill>
                <a:latin typeface="Avenir"/>
                <a:ea typeface="Avenir"/>
                <a:cs typeface="Avenir"/>
                <a:sym typeface="Avenir"/>
              </a:rPr>
              <a:t>Local rain gardens </a:t>
            </a:r>
            <a:endParaRPr sz="4800">
              <a:solidFill>
                <a:schemeClr val="dk1"/>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26"/>
          <p:cNvSpPr txBox="1"/>
          <p:nvPr/>
        </p:nvSpPr>
        <p:spPr>
          <a:xfrm>
            <a:off x="1" y="120278"/>
            <a:ext cx="9144000" cy="3231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dk1"/>
                </a:solidFill>
                <a:latin typeface="Avenir"/>
                <a:ea typeface="Avenir"/>
                <a:cs typeface="Avenir"/>
                <a:sym typeface="Avenir"/>
              </a:rPr>
              <a:t>Rain gardens are beautiful,  inexpensive and low-maintenance gardens with many environmental benefits.</a:t>
            </a:r>
            <a:endParaRPr sz="4000">
              <a:solidFill>
                <a:schemeClr val="dk1"/>
              </a:solidFill>
              <a:latin typeface="Avenir"/>
              <a:ea typeface="Avenir"/>
              <a:cs typeface="Avenir"/>
              <a:sym typeface="Avenir"/>
            </a:endParaRPr>
          </a:p>
          <a:p>
            <a:pPr indent="0" lvl="0" marL="0" marR="0" rtl="0" algn="ctr">
              <a:spcBef>
                <a:spcPts val="0"/>
              </a:spcBef>
              <a:spcAft>
                <a:spcPts val="0"/>
              </a:spcAft>
              <a:buNone/>
            </a:pPr>
            <a:r>
              <a:rPr lang="en-US" sz="4400">
                <a:solidFill>
                  <a:schemeClr val="dk1"/>
                </a:solidFill>
                <a:latin typeface="Avenir"/>
                <a:ea typeface="Avenir"/>
                <a:cs typeface="Avenir"/>
                <a:sym typeface="Avenir"/>
              </a:rPr>
              <a:t> </a:t>
            </a:r>
            <a:endParaRPr sz="4400">
              <a:solidFill>
                <a:schemeClr val="dk1"/>
              </a:solidFill>
              <a:latin typeface="Avenir"/>
              <a:ea typeface="Avenir"/>
              <a:cs typeface="Avenir"/>
              <a:sym typeface="Avenir"/>
            </a:endParaRPr>
          </a:p>
        </p:txBody>
      </p:sp>
      <p:pic>
        <p:nvPicPr>
          <p:cNvPr descr="RG-illustration-Header.jpg" id="256" name="Google Shape;256;p26"/>
          <p:cNvPicPr preferRelativeResize="0"/>
          <p:nvPr/>
        </p:nvPicPr>
        <p:blipFill rotWithShape="1">
          <a:blip r:embed="rId3">
            <a:alphaModFix/>
          </a:blip>
          <a:srcRect b="0" l="0" r="0" t="0"/>
          <a:stretch/>
        </p:blipFill>
        <p:spPr>
          <a:xfrm>
            <a:off x="0" y="2656158"/>
            <a:ext cx="9144000" cy="2949677"/>
          </a:xfrm>
          <a:prstGeom prst="rect">
            <a:avLst/>
          </a:prstGeom>
          <a:noFill/>
          <a:ln>
            <a:noFill/>
          </a:ln>
        </p:spPr>
      </p:pic>
      <p:grpSp>
        <p:nvGrpSpPr>
          <p:cNvPr id="257" name="Google Shape;257;p26"/>
          <p:cNvGrpSpPr/>
          <p:nvPr/>
        </p:nvGrpSpPr>
        <p:grpSpPr>
          <a:xfrm>
            <a:off x="6918748" y="6478089"/>
            <a:ext cx="2114819" cy="358388"/>
            <a:chOff x="0" y="0"/>
            <a:chExt cx="6746115" cy="1145000"/>
          </a:xfrm>
        </p:grpSpPr>
        <p:pic>
          <p:nvPicPr>
            <p:cNvPr descr="WSU Jeff County Logo.jpg" id="258" name="Google Shape;258;p26"/>
            <p:cNvPicPr preferRelativeResize="0"/>
            <p:nvPr/>
          </p:nvPicPr>
          <p:blipFill rotWithShape="1">
            <a:blip r:embed="rId4">
              <a:alphaModFix/>
            </a:blip>
            <a:srcRect b="0" l="0" r="3589" t="0"/>
            <a:stretch/>
          </p:blipFill>
          <p:spPr>
            <a:xfrm>
              <a:off x="2908301" y="0"/>
              <a:ext cx="3837814" cy="1028834"/>
            </a:xfrm>
            <a:prstGeom prst="rect">
              <a:avLst/>
            </a:prstGeom>
            <a:noFill/>
            <a:ln>
              <a:noFill/>
            </a:ln>
          </p:spPr>
        </p:pic>
        <p:pic>
          <p:nvPicPr>
            <p:cNvPr descr="jefferson MRC -logo.png" id="259" name="Google Shape;259;p26"/>
            <p:cNvPicPr preferRelativeResize="0"/>
            <p:nvPr/>
          </p:nvPicPr>
          <p:blipFill rotWithShape="1">
            <a:blip r:embed="rId5">
              <a:alphaModFix/>
            </a:blip>
            <a:srcRect b="0" l="0" r="0" t="0"/>
            <a:stretch/>
          </p:blipFill>
          <p:spPr>
            <a:xfrm>
              <a:off x="0" y="0"/>
              <a:ext cx="2908300" cy="11450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27"/>
          <p:cNvSpPr txBox="1"/>
          <p:nvPr/>
        </p:nvSpPr>
        <p:spPr>
          <a:xfrm>
            <a:off x="1" y="94504"/>
            <a:ext cx="9144001" cy="280076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venir"/>
                <a:ea typeface="Avenir"/>
                <a:cs typeface="Avenir"/>
                <a:sym typeface="Avenir"/>
              </a:rPr>
              <a:t>Rain gardens intercept, treat and infiltrate stormwater at the source, before it becomes runoff. </a:t>
            </a:r>
            <a:endParaRPr/>
          </a:p>
          <a:p>
            <a:pPr indent="0" lvl="0" marL="0" marR="0" rtl="0" algn="ctr">
              <a:spcBef>
                <a:spcPts val="0"/>
              </a:spcBef>
              <a:spcAft>
                <a:spcPts val="0"/>
              </a:spcAft>
              <a:buNone/>
            </a:pPr>
            <a:r>
              <a:rPr lang="en-US" sz="4400">
                <a:solidFill>
                  <a:schemeClr val="dk1"/>
                </a:solidFill>
                <a:latin typeface="Avenir"/>
                <a:ea typeface="Avenir"/>
                <a:cs typeface="Avenir"/>
                <a:sym typeface="Avenir"/>
              </a:rPr>
              <a:t> </a:t>
            </a:r>
            <a:endParaRPr sz="4400">
              <a:solidFill>
                <a:schemeClr val="dk1"/>
              </a:solidFill>
              <a:latin typeface="Avenir"/>
              <a:ea typeface="Avenir"/>
              <a:cs typeface="Avenir"/>
              <a:sym typeface="Avenir"/>
            </a:endParaRPr>
          </a:p>
        </p:txBody>
      </p:sp>
      <p:grpSp>
        <p:nvGrpSpPr>
          <p:cNvPr id="266" name="Google Shape;266;p27"/>
          <p:cNvGrpSpPr/>
          <p:nvPr/>
        </p:nvGrpSpPr>
        <p:grpSpPr>
          <a:xfrm>
            <a:off x="6918748" y="6478089"/>
            <a:ext cx="2114819" cy="358388"/>
            <a:chOff x="0" y="0"/>
            <a:chExt cx="6746115" cy="1145000"/>
          </a:xfrm>
        </p:grpSpPr>
        <p:pic>
          <p:nvPicPr>
            <p:cNvPr descr="WSU Jeff County Logo.jpg" id="267" name="Google Shape;267;p27"/>
            <p:cNvPicPr preferRelativeResize="0"/>
            <p:nvPr/>
          </p:nvPicPr>
          <p:blipFill rotWithShape="1">
            <a:blip r:embed="rId3">
              <a:alphaModFix/>
            </a:blip>
            <a:srcRect b="0" l="0" r="3589" t="0"/>
            <a:stretch/>
          </p:blipFill>
          <p:spPr>
            <a:xfrm>
              <a:off x="2908301" y="0"/>
              <a:ext cx="3837814" cy="1028834"/>
            </a:xfrm>
            <a:prstGeom prst="rect">
              <a:avLst/>
            </a:prstGeom>
            <a:noFill/>
            <a:ln>
              <a:noFill/>
            </a:ln>
          </p:spPr>
        </p:pic>
        <p:pic>
          <p:nvPicPr>
            <p:cNvPr descr="jefferson MRC -logo.png" id="268" name="Google Shape;268;p27"/>
            <p:cNvPicPr preferRelativeResize="0"/>
            <p:nvPr/>
          </p:nvPicPr>
          <p:blipFill rotWithShape="1">
            <a:blip r:embed="rId4">
              <a:alphaModFix/>
            </a:blip>
            <a:srcRect b="0" l="0" r="0" t="0"/>
            <a:stretch/>
          </p:blipFill>
          <p:spPr>
            <a:xfrm>
              <a:off x="0" y="0"/>
              <a:ext cx="2908300" cy="1145000"/>
            </a:xfrm>
            <a:prstGeom prst="rect">
              <a:avLst/>
            </a:prstGeom>
            <a:noFill/>
            <a:ln>
              <a:noFill/>
            </a:ln>
          </p:spPr>
        </p:pic>
      </p:grpSp>
      <p:sp>
        <p:nvSpPr>
          <p:cNvPr id="269" name="Google Shape;269;p27"/>
          <p:cNvSpPr txBox="1"/>
          <p:nvPr/>
        </p:nvSpPr>
        <p:spPr>
          <a:xfrm>
            <a:off x="129168" y="-172190"/>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70" name="Google Shape;270;p27"/>
          <p:cNvPicPr preferRelativeResize="0"/>
          <p:nvPr/>
        </p:nvPicPr>
        <p:blipFill rotWithShape="1">
          <a:blip r:embed="rId5">
            <a:alphaModFix/>
          </a:blip>
          <a:srcRect b="0" l="0" r="0" t="43074"/>
          <a:stretch/>
        </p:blipFill>
        <p:spPr>
          <a:xfrm rot="10800000">
            <a:off x="-64586" y="2324563"/>
            <a:ext cx="9300079" cy="2949677"/>
          </a:xfrm>
          <a:prstGeom prst="rect">
            <a:avLst/>
          </a:prstGeom>
          <a:noFill/>
          <a:ln>
            <a:noFill/>
          </a:ln>
        </p:spPr>
      </p:pic>
      <p:sp>
        <p:nvSpPr>
          <p:cNvPr id="271" name="Google Shape;271;p27"/>
          <p:cNvSpPr txBox="1"/>
          <p:nvPr/>
        </p:nvSpPr>
        <p:spPr>
          <a:xfrm>
            <a:off x="7672837" y="4900500"/>
            <a:ext cx="2160600" cy="357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lt1"/>
              </a:buClr>
              <a:buSzPts val="1200"/>
              <a:buFont typeface="Avenir"/>
              <a:buNone/>
            </a:pPr>
            <a:r>
              <a:rPr lang="en-US" sz="1200">
                <a:solidFill>
                  <a:schemeClr val="lt1"/>
                </a:solidFill>
                <a:latin typeface="Avenir"/>
                <a:ea typeface="Avenir"/>
                <a:cs typeface="Avenir"/>
                <a:sym typeface="Avenir"/>
              </a:rPr>
              <a:t>Photo credit: CDOT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8"/>
          <p:cNvSpPr txBox="1"/>
          <p:nvPr/>
        </p:nvSpPr>
        <p:spPr>
          <a:xfrm>
            <a:off x="1" y="327286"/>
            <a:ext cx="9144001"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dk1"/>
                </a:solidFill>
                <a:latin typeface="Avenir"/>
                <a:ea typeface="Avenir"/>
                <a:cs typeface="Avenir"/>
                <a:sym typeface="Avenir"/>
              </a:rPr>
              <a:t>For more information, visit:</a:t>
            </a:r>
            <a:r>
              <a:rPr lang="en-US" sz="4400">
                <a:solidFill>
                  <a:schemeClr val="dk1"/>
                </a:solidFill>
                <a:latin typeface="Avenir"/>
                <a:ea typeface="Avenir"/>
                <a:cs typeface="Avenir"/>
                <a:sym typeface="Avenir"/>
              </a:rPr>
              <a:t> </a:t>
            </a:r>
            <a:endParaRPr sz="4400">
              <a:solidFill>
                <a:schemeClr val="dk1"/>
              </a:solidFill>
              <a:latin typeface="Avenir"/>
              <a:ea typeface="Avenir"/>
              <a:cs typeface="Avenir"/>
              <a:sym typeface="Avenir"/>
            </a:endParaRPr>
          </a:p>
        </p:txBody>
      </p:sp>
      <p:grpSp>
        <p:nvGrpSpPr>
          <p:cNvPr id="278" name="Google Shape;278;p28"/>
          <p:cNvGrpSpPr/>
          <p:nvPr/>
        </p:nvGrpSpPr>
        <p:grpSpPr>
          <a:xfrm>
            <a:off x="6918748" y="6478089"/>
            <a:ext cx="2114819" cy="358388"/>
            <a:chOff x="0" y="0"/>
            <a:chExt cx="6746115" cy="1145000"/>
          </a:xfrm>
        </p:grpSpPr>
        <p:pic>
          <p:nvPicPr>
            <p:cNvPr descr="WSU Jeff County Logo.jpg" id="279" name="Google Shape;279;p28"/>
            <p:cNvPicPr preferRelativeResize="0"/>
            <p:nvPr/>
          </p:nvPicPr>
          <p:blipFill rotWithShape="1">
            <a:blip r:embed="rId3">
              <a:alphaModFix/>
            </a:blip>
            <a:srcRect b="0" l="0" r="3589" t="0"/>
            <a:stretch/>
          </p:blipFill>
          <p:spPr>
            <a:xfrm>
              <a:off x="2908301" y="0"/>
              <a:ext cx="3837814" cy="1028834"/>
            </a:xfrm>
            <a:prstGeom prst="rect">
              <a:avLst/>
            </a:prstGeom>
            <a:noFill/>
            <a:ln>
              <a:noFill/>
            </a:ln>
          </p:spPr>
        </p:pic>
        <p:pic>
          <p:nvPicPr>
            <p:cNvPr descr="jefferson MRC -logo.png" id="280" name="Google Shape;280;p28"/>
            <p:cNvPicPr preferRelativeResize="0"/>
            <p:nvPr/>
          </p:nvPicPr>
          <p:blipFill rotWithShape="1">
            <a:blip r:embed="rId4">
              <a:alphaModFix/>
            </a:blip>
            <a:srcRect b="0" l="0" r="0" t="0"/>
            <a:stretch/>
          </p:blipFill>
          <p:spPr>
            <a:xfrm>
              <a:off x="0" y="0"/>
              <a:ext cx="2908300" cy="1145000"/>
            </a:xfrm>
            <a:prstGeom prst="rect">
              <a:avLst/>
            </a:prstGeom>
            <a:noFill/>
            <a:ln>
              <a:noFill/>
            </a:ln>
          </p:spPr>
        </p:pic>
      </p:grpSp>
      <p:sp>
        <p:nvSpPr>
          <p:cNvPr id="281" name="Google Shape;281;p28"/>
          <p:cNvSpPr txBox="1"/>
          <p:nvPr/>
        </p:nvSpPr>
        <p:spPr>
          <a:xfrm>
            <a:off x="58876" y="1590800"/>
            <a:ext cx="6472800" cy="3226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200000"/>
              </a:lnSpc>
              <a:spcBef>
                <a:spcPts val="0"/>
              </a:spcBef>
              <a:spcAft>
                <a:spcPts val="0"/>
              </a:spcAft>
              <a:buClr>
                <a:srgbClr val="000000"/>
              </a:buClr>
              <a:buSzPts val="2600"/>
              <a:buFont typeface="Arial"/>
              <a:buChar char="•"/>
            </a:pPr>
            <a:r>
              <a:rPr lang="en-US" sz="2600" u="sng">
                <a:solidFill>
                  <a:schemeClr val="hlink"/>
                </a:solidFill>
                <a:latin typeface="Avenir"/>
                <a:ea typeface="Avenir"/>
                <a:cs typeface="Avenir"/>
                <a:sym typeface="Avenir"/>
                <a:hlinkClick r:id="rId5"/>
              </a:rPr>
              <a:t>http://raingarden.wsu.edu</a:t>
            </a:r>
            <a:r>
              <a:rPr lang="en-US" sz="2600">
                <a:solidFill>
                  <a:srgbClr val="000000"/>
                </a:solidFill>
                <a:latin typeface="Avenir"/>
                <a:ea typeface="Avenir"/>
                <a:cs typeface="Avenir"/>
                <a:sym typeface="Avenir"/>
              </a:rPr>
              <a:t>	</a:t>
            </a:r>
            <a:endParaRPr/>
          </a:p>
          <a:p>
            <a:pPr indent="-342900" lvl="0" marL="342900" marR="0" rtl="0" algn="l">
              <a:lnSpc>
                <a:spcPct val="200000"/>
              </a:lnSpc>
              <a:spcBef>
                <a:spcPts val="0"/>
              </a:spcBef>
              <a:spcAft>
                <a:spcPts val="0"/>
              </a:spcAft>
              <a:buClr>
                <a:srgbClr val="000000"/>
              </a:buClr>
              <a:buSzPts val="2600"/>
              <a:buFont typeface="Arial"/>
              <a:buChar char="•"/>
            </a:pPr>
            <a:r>
              <a:rPr lang="en-US" sz="2600" u="sng">
                <a:solidFill>
                  <a:schemeClr val="hlink"/>
                </a:solidFill>
                <a:latin typeface="Avenir"/>
                <a:ea typeface="Avenir"/>
                <a:cs typeface="Avenir"/>
                <a:sym typeface="Avenir"/>
                <a:hlinkClick r:id="rId6"/>
              </a:rPr>
              <a:t>http://www.12000raingardens.org/</a:t>
            </a:r>
            <a:endParaRPr sz="2600">
              <a:solidFill>
                <a:srgbClr val="000000"/>
              </a:solidFill>
              <a:latin typeface="Avenir"/>
              <a:ea typeface="Avenir"/>
              <a:cs typeface="Avenir"/>
              <a:sym typeface="Avenir"/>
            </a:endParaRPr>
          </a:p>
          <a:p>
            <a:pPr indent="0" lvl="0" marL="0" marR="0" rtl="0" algn="l">
              <a:lnSpc>
                <a:spcPct val="200000"/>
              </a:lnSpc>
              <a:spcBef>
                <a:spcPts val="0"/>
              </a:spcBef>
              <a:spcAft>
                <a:spcPts val="0"/>
              </a:spcAft>
              <a:buNone/>
            </a:pPr>
            <a:r>
              <a:t/>
            </a:r>
            <a:endParaRPr sz="2600">
              <a:solidFill>
                <a:schemeClr val="dk1"/>
              </a:solidFill>
              <a:latin typeface="Avenir"/>
              <a:ea typeface="Avenir"/>
              <a:cs typeface="Avenir"/>
              <a:sym typeface="Avenir"/>
            </a:endParaRPr>
          </a:p>
          <a:p>
            <a:pPr indent="-177800" lvl="0" marL="342900" marR="0" rtl="0" algn="l">
              <a:lnSpc>
                <a:spcPct val="200000"/>
              </a:lnSpc>
              <a:spcBef>
                <a:spcPts val="0"/>
              </a:spcBef>
              <a:spcAft>
                <a:spcPts val="0"/>
              </a:spcAft>
              <a:buClr>
                <a:schemeClr val="dk1"/>
              </a:buClr>
              <a:buSzPts val="2600"/>
              <a:buFont typeface="Arial"/>
              <a:buNone/>
            </a:pPr>
            <a:r>
              <a:t/>
            </a:r>
            <a:endParaRPr sz="2600">
              <a:solidFill>
                <a:schemeClr val="dk1"/>
              </a:solidFill>
              <a:latin typeface="Avenir"/>
              <a:ea typeface="Avenir"/>
              <a:cs typeface="Avenir"/>
              <a:sym typeface="Avenir"/>
            </a:endParaRPr>
          </a:p>
        </p:txBody>
      </p:sp>
      <p:sp>
        <p:nvSpPr>
          <p:cNvPr id="282" name="Google Shape;282;p28"/>
          <p:cNvSpPr txBox="1"/>
          <p:nvPr/>
        </p:nvSpPr>
        <p:spPr>
          <a:xfrm>
            <a:off x="0" y="5200567"/>
            <a:ext cx="9251251" cy="861774"/>
          </a:xfrm>
          <a:prstGeom prst="rect">
            <a:avLst/>
          </a:prstGeom>
          <a:noFill/>
          <a:ln>
            <a:noFill/>
          </a:ln>
        </p:spPr>
        <p:txBody>
          <a:bodyPr anchorCtr="0" anchor="t" bIns="45700" lIns="91425" spcFirstLastPara="1" rIns="91425" wrap="square" tIns="45700">
            <a:noAutofit/>
          </a:bodyPr>
          <a:lstStyle/>
          <a:p>
            <a:pPr indent="-330200" lvl="0" marL="342900" marR="0" rtl="0" algn="l">
              <a:spcBef>
                <a:spcPts val="0"/>
              </a:spcBef>
              <a:spcAft>
                <a:spcPts val="0"/>
              </a:spcAft>
              <a:buClr>
                <a:srgbClr val="000000"/>
              </a:buClr>
              <a:buSzPts val="2400"/>
              <a:buFont typeface="Arial"/>
              <a:buChar char="•"/>
            </a:pPr>
            <a:r>
              <a:rPr lang="en-US" sz="2400" u="sng">
                <a:solidFill>
                  <a:schemeClr val="hlink"/>
                </a:solidFill>
                <a:latin typeface="Avenir"/>
                <a:ea typeface="Avenir"/>
                <a:cs typeface="Avenir"/>
                <a:sym typeface="Avenir"/>
                <a:hlinkClick r:id="rId7"/>
              </a:rPr>
              <a:t>http://www.washingtonnature.org/cities/solvingstormwater</a:t>
            </a:r>
            <a:endParaRPr sz="2400">
              <a:solidFill>
                <a:schemeClr val="dk1"/>
              </a:solidFill>
              <a:latin typeface="Avenir"/>
              <a:ea typeface="Avenir"/>
              <a:cs typeface="Avenir"/>
              <a:sym typeface="Aveni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83" name="Google Shape;283;p28"/>
          <p:cNvSpPr txBox="1"/>
          <p:nvPr/>
        </p:nvSpPr>
        <p:spPr>
          <a:xfrm>
            <a:off x="152401" y="4041115"/>
            <a:ext cx="9144001"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dk1"/>
                </a:solidFill>
                <a:latin typeface="Avenir"/>
                <a:ea typeface="Avenir"/>
                <a:cs typeface="Avenir"/>
                <a:sym typeface="Avenir"/>
              </a:rPr>
              <a:t>Or watch the following video:</a:t>
            </a:r>
            <a:endParaRPr sz="4400">
              <a:solidFill>
                <a:schemeClr val="dk1"/>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Avenir"/>
              <a:buNone/>
            </a:pPr>
            <a:r>
              <a:rPr b="0" i="0" lang="en-US" sz="4400" u="none" cap="none" strike="noStrike">
                <a:solidFill>
                  <a:schemeClr val="dk1"/>
                </a:solidFill>
                <a:latin typeface="Avenir"/>
                <a:ea typeface="Avenir"/>
                <a:cs typeface="Avenir"/>
                <a:sym typeface="Avenir"/>
              </a:rPr>
              <a:t>References</a:t>
            </a:r>
            <a:endParaRPr b="0" i="0" sz="4400" u="none" cap="none" strike="noStrike">
              <a:solidFill>
                <a:schemeClr val="dk1"/>
              </a:solidFill>
              <a:latin typeface="Avenir"/>
              <a:ea typeface="Avenir"/>
              <a:cs typeface="Avenir"/>
              <a:sym typeface="Avenir"/>
            </a:endParaRPr>
          </a:p>
        </p:txBody>
      </p:sp>
      <p:sp>
        <p:nvSpPr>
          <p:cNvPr id="290" name="Google Shape;290;p29"/>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Avenir"/>
                <a:ea typeface="Avenir"/>
                <a:cs typeface="Avenir"/>
                <a:sym typeface="Avenir"/>
              </a:rPr>
              <a:t>Hinman, C. 2013. Rain Garden Handbook for Western Washington: A guide for design, maintenance, and installation. </a:t>
            </a:r>
            <a:endParaRPr/>
          </a:p>
          <a:p>
            <a:pPr indent="0" lvl="0" marL="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Avenir"/>
              <a:ea typeface="Avenir"/>
              <a:cs typeface="Avenir"/>
              <a:sym typeface="Aveni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Avenir"/>
                <a:ea typeface="Avenir"/>
                <a:cs typeface="Avenir"/>
                <a:sym typeface="Avenir"/>
              </a:rPr>
              <a:t>Howard, S. 2017. Environment Education Guide: Protecting Washington’s waters from stormwater pollution. Department of Ecology Report.</a:t>
            </a:r>
            <a:endParaRPr/>
          </a:p>
          <a:p>
            <a:pPr indent="0" lvl="0" marL="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291" name="Google Shape;291;p29"/>
          <p:cNvGrpSpPr/>
          <p:nvPr/>
        </p:nvGrpSpPr>
        <p:grpSpPr>
          <a:xfrm>
            <a:off x="6918748" y="6478089"/>
            <a:ext cx="2114819" cy="358388"/>
            <a:chOff x="0" y="0"/>
            <a:chExt cx="6746115" cy="1145000"/>
          </a:xfrm>
        </p:grpSpPr>
        <p:pic>
          <p:nvPicPr>
            <p:cNvPr descr="WSU Jeff County Logo.jpg" id="292" name="Google Shape;292;p29"/>
            <p:cNvPicPr preferRelativeResize="0"/>
            <p:nvPr/>
          </p:nvPicPr>
          <p:blipFill rotWithShape="1">
            <a:blip r:embed="rId3">
              <a:alphaModFix/>
            </a:blip>
            <a:srcRect b="0" l="0" r="3589" t="0"/>
            <a:stretch/>
          </p:blipFill>
          <p:spPr>
            <a:xfrm>
              <a:off x="2908301" y="0"/>
              <a:ext cx="3837814" cy="1028834"/>
            </a:xfrm>
            <a:prstGeom prst="rect">
              <a:avLst/>
            </a:prstGeom>
            <a:noFill/>
            <a:ln>
              <a:noFill/>
            </a:ln>
          </p:spPr>
        </p:pic>
        <p:pic>
          <p:nvPicPr>
            <p:cNvPr descr="jefferson MRC -logo.png" id="293" name="Google Shape;293;p29"/>
            <p:cNvPicPr preferRelativeResize="0"/>
            <p:nvPr/>
          </p:nvPicPr>
          <p:blipFill rotWithShape="1">
            <a:blip r:embed="rId4">
              <a:alphaModFix/>
            </a:blip>
            <a:srcRect b="0" l="0" r="0" t="0"/>
            <a:stretch/>
          </p:blipFill>
          <p:spPr>
            <a:xfrm>
              <a:off x="0" y="0"/>
              <a:ext cx="2908300" cy="11450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4"/>
          <p:cNvSpPr txBox="1"/>
          <p:nvPr/>
        </p:nvSpPr>
        <p:spPr>
          <a:xfrm>
            <a:off x="1" y="94503"/>
            <a:ext cx="9144001" cy="21236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1"/>
                </a:solidFill>
                <a:latin typeface="Avenir"/>
                <a:ea typeface="Avenir"/>
                <a:cs typeface="Avenir"/>
                <a:sym typeface="Avenir"/>
              </a:rPr>
              <a:t>A rain garden is a specialized garden designed to treat stormwater runoff</a:t>
            </a:r>
            <a:endParaRPr b="0" i="0" sz="4400" u="none" cap="none" strike="noStrike">
              <a:solidFill>
                <a:schemeClr val="dk1"/>
              </a:solidFill>
              <a:latin typeface="Avenir"/>
              <a:ea typeface="Avenir"/>
              <a:cs typeface="Avenir"/>
              <a:sym typeface="Avenir"/>
            </a:endParaRPr>
          </a:p>
        </p:txBody>
      </p:sp>
      <p:pic>
        <p:nvPicPr>
          <p:cNvPr descr="RG-illustration-Header.jpg" id="102" name="Google Shape;102;p14"/>
          <p:cNvPicPr preferRelativeResize="0"/>
          <p:nvPr/>
        </p:nvPicPr>
        <p:blipFill rotWithShape="1">
          <a:blip r:embed="rId3">
            <a:alphaModFix/>
          </a:blip>
          <a:srcRect b="0" l="0" r="0" t="0"/>
          <a:stretch/>
        </p:blipFill>
        <p:spPr>
          <a:xfrm>
            <a:off x="0" y="2656158"/>
            <a:ext cx="9144000" cy="2949677"/>
          </a:xfrm>
          <a:prstGeom prst="rect">
            <a:avLst/>
          </a:prstGeom>
          <a:noFill/>
          <a:ln>
            <a:noFill/>
          </a:ln>
        </p:spPr>
      </p:pic>
      <p:grpSp>
        <p:nvGrpSpPr>
          <p:cNvPr id="103" name="Google Shape;103;p14"/>
          <p:cNvGrpSpPr/>
          <p:nvPr/>
        </p:nvGrpSpPr>
        <p:grpSpPr>
          <a:xfrm>
            <a:off x="6918748" y="6478089"/>
            <a:ext cx="2114819" cy="358388"/>
            <a:chOff x="0" y="0"/>
            <a:chExt cx="6746115" cy="1145000"/>
          </a:xfrm>
        </p:grpSpPr>
        <p:pic>
          <p:nvPicPr>
            <p:cNvPr descr="WSU Jeff County Logo.jpg" id="104" name="Google Shape;104;p14"/>
            <p:cNvPicPr preferRelativeResize="0"/>
            <p:nvPr/>
          </p:nvPicPr>
          <p:blipFill rotWithShape="1">
            <a:blip r:embed="rId4">
              <a:alphaModFix/>
            </a:blip>
            <a:srcRect b="0" l="0" r="3589" t="0"/>
            <a:stretch/>
          </p:blipFill>
          <p:spPr>
            <a:xfrm>
              <a:off x="2908301" y="0"/>
              <a:ext cx="3837814" cy="1028834"/>
            </a:xfrm>
            <a:prstGeom prst="rect">
              <a:avLst/>
            </a:prstGeom>
            <a:noFill/>
            <a:ln>
              <a:noFill/>
            </a:ln>
          </p:spPr>
        </p:pic>
        <p:pic>
          <p:nvPicPr>
            <p:cNvPr descr="jefferson MRC -logo.png" id="105" name="Google Shape;105;p14"/>
            <p:cNvPicPr preferRelativeResize="0"/>
            <p:nvPr/>
          </p:nvPicPr>
          <p:blipFill rotWithShape="1">
            <a:blip r:embed="rId5">
              <a:alphaModFix/>
            </a:blip>
            <a:srcRect b="0" l="0" r="0" t="0"/>
            <a:stretch/>
          </p:blipFill>
          <p:spPr>
            <a:xfrm>
              <a:off x="0" y="0"/>
              <a:ext cx="2908300" cy="1145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15"/>
          <p:cNvPicPr preferRelativeResize="0"/>
          <p:nvPr/>
        </p:nvPicPr>
        <p:blipFill rotWithShape="1">
          <a:blip r:embed="rId3">
            <a:alphaModFix/>
          </a:blip>
          <a:srcRect b="0" l="0" r="0" t="0"/>
          <a:stretch/>
        </p:blipFill>
        <p:spPr>
          <a:xfrm>
            <a:off x="4160541" y="0"/>
            <a:ext cx="5000168" cy="6887555"/>
          </a:xfrm>
          <a:prstGeom prst="rect">
            <a:avLst/>
          </a:prstGeom>
          <a:noFill/>
          <a:ln>
            <a:noFill/>
          </a:ln>
        </p:spPr>
      </p:pic>
      <p:sp>
        <p:nvSpPr>
          <p:cNvPr id="112" name="Google Shape;112;p15"/>
          <p:cNvSpPr txBox="1"/>
          <p:nvPr/>
        </p:nvSpPr>
        <p:spPr>
          <a:xfrm>
            <a:off x="116963" y="317521"/>
            <a:ext cx="4043579" cy="503214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0" i="0" lang="en-US" sz="3600" u="none" cap="none" strike="noStrike">
                <a:solidFill>
                  <a:schemeClr val="dk1"/>
                </a:solidFill>
                <a:latin typeface="Avenir"/>
                <a:ea typeface="Avenir"/>
                <a:cs typeface="Avenir"/>
                <a:sym typeface="Avenir"/>
              </a:rPr>
              <a:t>In a watershed, there are many different sources and land uses that contribute to stormwater runoff</a:t>
            </a:r>
            <a:endParaRPr b="0" i="0" sz="3600" u="none" cap="none" strike="noStrike">
              <a:solidFill>
                <a:schemeClr val="dk1"/>
              </a:solidFill>
              <a:latin typeface="Avenir"/>
              <a:ea typeface="Avenir"/>
              <a:cs typeface="Avenir"/>
              <a:sym typeface="Avenir"/>
            </a:endParaRPr>
          </a:p>
        </p:txBody>
      </p:sp>
      <p:sp>
        <p:nvSpPr>
          <p:cNvPr id="113" name="Google Shape;113;p15"/>
          <p:cNvSpPr txBox="1"/>
          <p:nvPr/>
        </p:nvSpPr>
        <p:spPr>
          <a:xfrm>
            <a:off x="7669432" y="6216479"/>
            <a:ext cx="1954952"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100" u="none" cap="none" strike="noStrike">
                <a:solidFill>
                  <a:schemeClr val="dk1"/>
                </a:solidFill>
                <a:latin typeface="Avenir"/>
                <a:ea typeface="Avenir"/>
                <a:cs typeface="Avenir"/>
                <a:sym typeface="Avenir"/>
              </a:rPr>
              <a:t>Source: Ecology 2017</a:t>
            </a:r>
            <a:endParaRPr sz="1100">
              <a:solidFill>
                <a:schemeClr val="dk1"/>
              </a:solidFill>
              <a:latin typeface="Avenir"/>
              <a:ea typeface="Avenir"/>
              <a:cs typeface="Avenir"/>
              <a:sym typeface="Avenir"/>
            </a:endParaRPr>
          </a:p>
        </p:txBody>
      </p:sp>
      <p:grpSp>
        <p:nvGrpSpPr>
          <p:cNvPr id="114" name="Google Shape;114;p15"/>
          <p:cNvGrpSpPr/>
          <p:nvPr/>
        </p:nvGrpSpPr>
        <p:grpSpPr>
          <a:xfrm>
            <a:off x="6918748" y="6478089"/>
            <a:ext cx="2114819" cy="358388"/>
            <a:chOff x="0" y="0"/>
            <a:chExt cx="6746115" cy="1145000"/>
          </a:xfrm>
        </p:grpSpPr>
        <p:pic>
          <p:nvPicPr>
            <p:cNvPr descr="WSU Jeff County Logo.jpg" id="115" name="Google Shape;115;p15"/>
            <p:cNvPicPr preferRelativeResize="0"/>
            <p:nvPr/>
          </p:nvPicPr>
          <p:blipFill rotWithShape="1">
            <a:blip r:embed="rId4">
              <a:alphaModFix/>
            </a:blip>
            <a:srcRect b="0" l="0" r="3589" t="0"/>
            <a:stretch/>
          </p:blipFill>
          <p:spPr>
            <a:xfrm>
              <a:off x="2908301" y="0"/>
              <a:ext cx="3837814" cy="1028834"/>
            </a:xfrm>
            <a:prstGeom prst="rect">
              <a:avLst/>
            </a:prstGeom>
            <a:noFill/>
            <a:ln>
              <a:noFill/>
            </a:ln>
          </p:spPr>
        </p:pic>
        <p:pic>
          <p:nvPicPr>
            <p:cNvPr descr="jefferson MRC -logo.png" id="116" name="Google Shape;116;p15"/>
            <p:cNvPicPr preferRelativeResize="0"/>
            <p:nvPr/>
          </p:nvPicPr>
          <p:blipFill rotWithShape="1">
            <a:blip r:embed="rId5">
              <a:alphaModFix/>
            </a:blip>
            <a:srcRect b="0" l="0" r="0" t="0"/>
            <a:stretch/>
          </p:blipFill>
          <p:spPr>
            <a:xfrm>
              <a:off x="0" y="0"/>
              <a:ext cx="2908300" cy="11450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6"/>
          <p:cNvSpPr txBox="1"/>
          <p:nvPr/>
        </p:nvSpPr>
        <p:spPr>
          <a:xfrm>
            <a:off x="-1" y="0"/>
            <a:ext cx="9144001" cy="21236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Avenir"/>
                <a:ea typeface="Avenir"/>
                <a:cs typeface="Avenir"/>
                <a:sym typeface="Avenir"/>
              </a:rPr>
              <a:t>Stormwater runoff </a:t>
            </a:r>
            <a:r>
              <a:rPr lang="en-US" sz="4400">
                <a:solidFill>
                  <a:schemeClr val="dk1"/>
                </a:solidFill>
                <a:latin typeface="Avenir"/>
                <a:ea typeface="Avenir"/>
                <a:cs typeface="Avenir"/>
                <a:sym typeface="Avenir"/>
              </a:rPr>
              <a:t>is considered the #1 source of </a:t>
            </a:r>
            <a:r>
              <a:rPr b="1" lang="en-US" sz="4400">
                <a:solidFill>
                  <a:schemeClr val="dk1"/>
                </a:solidFill>
                <a:latin typeface="Avenir"/>
                <a:ea typeface="Avenir"/>
                <a:cs typeface="Avenir"/>
                <a:sym typeface="Avenir"/>
              </a:rPr>
              <a:t>toxic pollution </a:t>
            </a:r>
            <a:r>
              <a:rPr lang="en-US" sz="4400">
                <a:solidFill>
                  <a:schemeClr val="dk1"/>
                </a:solidFill>
                <a:latin typeface="Avenir"/>
                <a:ea typeface="Avenir"/>
                <a:cs typeface="Avenir"/>
                <a:sym typeface="Avenir"/>
              </a:rPr>
              <a:t>to the Salish Sea</a:t>
            </a:r>
            <a:endParaRPr sz="4400">
              <a:solidFill>
                <a:schemeClr val="dk1"/>
              </a:solidFill>
              <a:latin typeface="Avenir"/>
              <a:ea typeface="Avenir"/>
              <a:cs typeface="Avenir"/>
              <a:sym typeface="Avenir"/>
            </a:endParaRPr>
          </a:p>
        </p:txBody>
      </p:sp>
      <p:pic>
        <p:nvPicPr>
          <p:cNvPr id="123" name="Google Shape;123;p16"/>
          <p:cNvPicPr preferRelativeResize="0"/>
          <p:nvPr/>
        </p:nvPicPr>
        <p:blipFill rotWithShape="1">
          <a:blip r:embed="rId3">
            <a:alphaModFix/>
          </a:blip>
          <a:srcRect b="23084" l="0" r="0" t="0"/>
          <a:stretch/>
        </p:blipFill>
        <p:spPr>
          <a:xfrm>
            <a:off x="1" y="2164655"/>
            <a:ext cx="9182425" cy="3956134"/>
          </a:xfrm>
          <a:prstGeom prst="rect">
            <a:avLst/>
          </a:prstGeom>
          <a:noFill/>
          <a:ln>
            <a:noFill/>
          </a:ln>
        </p:spPr>
      </p:pic>
      <p:sp>
        <p:nvSpPr>
          <p:cNvPr id="124" name="Google Shape;124;p16"/>
          <p:cNvSpPr txBox="1"/>
          <p:nvPr/>
        </p:nvSpPr>
        <p:spPr>
          <a:xfrm>
            <a:off x="7180927" y="5763488"/>
            <a:ext cx="2864400" cy="357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lt1"/>
              </a:buClr>
              <a:buSzPts val="1100"/>
              <a:buFont typeface="Avenir"/>
              <a:buNone/>
            </a:pPr>
            <a:r>
              <a:rPr b="1" lang="en-US" sz="1100">
                <a:solidFill>
                  <a:schemeClr val="lt1"/>
                </a:solidFill>
                <a:latin typeface="Avenir"/>
                <a:ea typeface="Avenir"/>
                <a:cs typeface="Avenir"/>
                <a:sym typeface="Avenir"/>
              </a:rPr>
              <a:t>Photo credit: City of Ashland</a:t>
            </a:r>
            <a:endParaRPr b="1" sz="1100">
              <a:solidFill>
                <a:schemeClr val="lt1"/>
              </a:solidFill>
              <a:latin typeface="Avenir"/>
              <a:ea typeface="Avenir"/>
              <a:cs typeface="Avenir"/>
              <a:sym typeface="Avenir"/>
            </a:endParaRPr>
          </a:p>
        </p:txBody>
      </p:sp>
      <p:grpSp>
        <p:nvGrpSpPr>
          <p:cNvPr id="125" name="Google Shape;125;p16"/>
          <p:cNvGrpSpPr/>
          <p:nvPr/>
        </p:nvGrpSpPr>
        <p:grpSpPr>
          <a:xfrm>
            <a:off x="6918748" y="6478089"/>
            <a:ext cx="2114819" cy="358388"/>
            <a:chOff x="0" y="0"/>
            <a:chExt cx="6746115" cy="1145000"/>
          </a:xfrm>
        </p:grpSpPr>
        <p:pic>
          <p:nvPicPr>
            <p:cNvPr descr="WSU Jeff County Logo.jpg" id="126" name="Google Shape;126;p16"/>
            <p:cNvPicPr preferRelativeResize="0"/>
            <p:nvPr/>
          </p:nvPicPr>
          <p:blipFill rotWithShape="1">
            <a:blip r:embed="rId4">
              <a:alphaModFix/>
            </a:blip>
            <a:srcRect b="0" l="0" r="3589" t="0"/>
            <a:stretch/>
          </p:blipFill>
          <p:spPr>
            <a:xfrm>
              <a:off x="2908301" y="0"/>
              <a:ext cx="3837814" cy="1028834"/>
            </a:xfrm>
            <a:prstGeom prst="rect">
              <a:avLst/>
            </a:prstGeom>
            <a:noFill/>
            <a:ln>
              <a:noFill/>
            </a:ln>
          </p:spPr>
        </p:pic>
        <p:pic>
          <p:nvPicPr>
            <p:cNvPr descr="jefferson MRC -logo.png" id="127" name="Google Shape;127;p16"/>
            <p:cNvPicPr preferRelativeResize="0"/>
            <p:nvPr/>
          </p:nvPicPr>
          <p:blipFill rotWithShape="1">
            <a:blip r:embed="rId5">
              <a:alphaModFix/>
            </a:blip>
            <a:srcRect b="0" l="0" r="0" t="0"/>
            <a:stretch/>
          </p:blipFill>
          <p:spPr>
            <a:xfrm>
              <a:off x="0" y="0"/>
              <a:ext cx="2908300" cy="11450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grpSp>
        <p:nvGrpSpPr>
          <p:cNvPr id="133" name="Google Shape;133;p17"/>
          <p:cNvGrpSpPr/>
          <p:nvPr/>
        </p:nvGrpSpPr>
        <p:grpSpPr>
          <a:xfrm>
            <a:off x="1434741" y="914424"/>
            <a:ext cx="5903393" cy="5699465"/>
            <a:chOff x="1434739" y="742928"/>
            <a:chExt cx="6297326" cy="6079790"/>
          </a:xfrm>
        </p:grpSpPr>
        <p:pic>
          <p:nvPicPr>
            <p:cNvPr id="134" name="Google Shape;134;p17"/>
            <p:cNvPicPr preferRelativeResize="0"/>
            <p:nvPr/>
          </p:nvPicPr>
          <p:blipFill rotWithShape="1">
            <a:blip r:embed="rId3">
              <a:alphaModFix/>
            </a:blip>
            <a:srcRect b="0" l="0" r="0" t="0"/>
            <a:stretch/>
          </p:blipFill>
          <p:spPr>
            <a:xfrm>
              <a:off x="1470019" y="742928"/>
              <a:ext cx="6079790" cy="6079790"/>
            </a:xfrm>
            <a:prstGeom prst="rect">
              <a:avLst/>
            </a:prstGeom>
            <a:noFill/>
            <a:ln>
              <a:noFill/>
            </a:ln>
          </p:spPr>
        </p:pic>
        <p:sp>
          <p:nvSpPr>
            <p:cNvPr id="135" name="Google Shape;135;p17"/>
            <p:cNvSpPr/>
            <p:nvPr/>
          </p:nvSpPr>
          <p:spPr>
            <a:xfrm>
              <a:off x="1658136" y="934981"/>
              <a:ext cx="1464098" cy="829135"/>
            </a:xfrm>
            <a:prstGeom prst="rect">
              <a:avLst/>
            </a:prstGeom>
            <a:solidFill>
              <a:srgbClr val="F7A0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7"/>
            <p:cNvSpPr/>
            <p:nvPr/>
          </p:nvSpPr>
          <p:spPr>
            <a:xfrm>
              <a:off x="1658135" y="4844948"/>
              <a:ext cx="1693415" cy="1294175"/>
            </a:xfrm>
            <a:prstGeom prst="rect">
              <a:avLst/>
            </a:prstGeom>
            <a:solidFill>
              <a:srgbClr val="F7A0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p:nvPr/>
          </p:nvSpPr>
          <p:spPr>
            <a:xfrm>
              <a:off x="4844571" y="6139123"/>
              <a:ext cx="1946729" cy="522865"/>
            </a:xfrm>
            <a:prstGeom prst="rect">
              <a:avLst/>
            </a:prstGeom>
            <a:solidFill>
              <a:srgbClr val="F7A0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p:nvPr/>
          </p:nvSpPr>
          <p:spPr>
            <a:xfrm>
              <a:off x="6284673" y="3909966"/>
              <a:ext cx="1053459" cy="522865"/>
            </a:xfrm>
            <a:prstGeom prst="rect">
              <a:avLst/>
            </a:prstGeom>
            <a:solidFill>
              <a:srgbClr val="F7A0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7"/>
            <p:cNvSpPr txBox="1"/>
            <p:nvPr/>
          </p:nvSpPr>
          <p:spPr>
            <a:xfrm>
              <a:off x="1434739" y="931985"/>
              <a:ext cx="1846251" cy="6894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venir"/>
                  <a:ea typeface="Avenir"/>
                  <a:cs typeface="Avenir"/>
                  <a:sym typeface="Avenir"/>
                </a:rPr>
                <a:t>1. Reduce flow and flooding</a:t>
              </a:r>
              <a:endParaRPr sz="1800">
                <a:solidFill>
                  <a:schemeClr val="dk1"/>
                </a:solidFill>
                <a:latin typeface="Avenir"/>
                <a:ea typeface="Avenir"/>
                <a:cs typeface="Avenir"/>
                <a:sym typeface="Avenir"/>
              </a:endParaRPr>
            </a:p>
          </p:txBody>
        </p:sp>
        <p:sp>
          <p:nvSpPr>
            <p:cNvPr id="140" name="Google Shape;140;p17"/>
            <p:cNvSpPr txBox="1"/>
            <p:nvPr/>
          </p:nvSpPr>
          <p:spPr>
            <a:xfrm>
              <a:off x="1560046" y="4675458"/>
              <a:ext cx="1846251" cy="15759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venir"/>
                  <a:ea typeface="Avenir"/>
                  <a:cs typeface="Avenir"/>
                  <a:sym typeface="Avenir"/>
                </a:rPr>
                <a:t>2. Filter contaminants before they pollute waterways</a:t>
              </a:r>
              <a:endParaRPr sz="1800">
                <a:solidFill>
                  <a:schemeClr val="dk1"/>
                </a:solidFill>
                <a:latin typeface="Avenir"/>
                <a:ea typeface="Avenir"/>
                <a:cs typeface="Avenir"/>
                <a:sym typeface="Avenir"/>
              </a:endParaRPr>
            </a:p>
          </p:txBody>
        </p:sp>
        <p:sp>
          <p:nvSpPr>
            <p:cNvPr id="141" name="Google Shape;141;p17"/>
            <p:cNvSpPr txBox="1"/>
            <p:nvPr/>
          </p:nvSpPr>
          <p:spPr>
            <a:xfrm>
              <a:off x="5885814" y="3845050"/>
              <a:ext cx="1846251" cy="6894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venir"/>
                  <a:ea typeface="Avenir"/>
                  <a:cs typeface="Avenir"/>
                  <a:sym typeface="Avenir"/>
                </a:rPr>
                <a:t>3. Provide habitat</a:t>
              </a:r>
              <a:endParaRPr sz="1800">
                <a:solidFill>
                  <a:schemeClr val="dk1"/>
                </a:solidFill>
                <a:latin typeface="Avenir"/>
                <a:ea typeface="Avenir"/>
                <a:cs typeface="Avenir"/>
                <a:sym typeface="Avenir"/>
              </a:endParaRPr>
            </a:p>
          </p:txBody>
        </p:sp>
        <p:sp>
          <p:nvSpPr>
            <p:cNvPr id="142" name="Google Shape;142;p17"/>
            <p:cNvSpPr txBox="1"/>
            <p:nvPr/>
          </p:nvSpPr>
          <p:spPr>
            <a:xfrm>
              <a:off x="4844571" y="6058546"/>
              <a:ext cx="1846251" cy="6894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venir"/>
                  <a:ea typeface="Avenir"/>
                  <a:cs typeface="Avenir"/>
                  <a:sym typeface="Avenir"/>
                </a:rPr>
                <a:t>4. Recharge groundwater</a:t>
              </a:r>
              <a:endParaRPr sz="1800">
                <a:solidFill>
                  <a:schemeClr val="dk1"/>
                </a:solidFill>
                <a:latin typeface="Avenir"/>
                <a:ea typeface="Avenir"/>
                <a:cs typeface="Avenir"/>
                <a:sym typeface="Avenir"/>
              </a:endParaRPr>
            </a:p>
          </p:txBody>
        </p:sp>
      </p:grpSp>
      <p:sp>
        <p:nvSpPr>
          <p:cNvPr id="143" name="Google Shape;143;p17"/>
          <p:cNvSpPr txBox="1"/>
          <p:nvPr/>
        </p:nvSpPr>
        <p:spPr>
          <a:xfrm>
            <a:off x="2" y="69103"/>
            <a:ext cx="9144001"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dk1"/>
                </a:solidFill>
                <a:latin typeface="Avenir"/>
                <a:ea typeface="Avenir"/>
                <a:cs typeface="Avenir"/>
                <a:sym typeface="Avenir"/>
              </a:rPr>
              <a:t>The benefits of rain gardens</a:t>
            </a:r>
            <a:endParaRPr sz="4000">
              <a:solidFill>
                <a:schemeClr val="dk1"/>
              </a:solidFill>
              <a:latin typeface="Avenir"/>
              <a:ea typeface="Avenir"/>
              <a:cs typeface="Avenir"/>
              <a:sym typeface="Avenir"/>
            </a:endParaRPr>
          </a:p>
        </p:txBody>
      </p:sp>
      <p:grpSp>
        <p:nvGrpSpPr>
          <p:cNvPr id="144" name="Google Shape;144;p17"/>
          <p:cNvGrpSpPr/>
          <p:nvPr/>
        </p:nvGrpSpPr>
        <p:grpSpPr>
          <a:xfrm>
            <a:off x="6918748" y="6478089"/>
            <a:ext cx="2114819" cy="358388"/>
            <a:chOff x="0" y="0"/>
            <a:chExt cx="6746115" cy="1145000"/>
          </a:xfrm>
        </p:grpSpPr>
        <p:pic>
          <p:nvPicPr>
            <p:cNvPr descr="WSU Jeff County Logo.jpg" id="145" name="Google Shape;145;p17"/>
            <p:cNvPicPr preferRelativeResize="0"/>
            <p:nvPr/>
          </p:nvPicPr>
          <p:blipFill rotWithShape="1">
            <a:blip r:embed="rId4">
              <a:alphaModFix/>
            </a:blip>
            <a:srcRect b="0" l="0" r="3589" t="0"/>
            <a:stretch/>
          </p:blipFill>
          <p:spPr>
            <a:xfrm>
              <a:off x="2908301" y="0"/>
              <a:ext cx="3837814" cy="1028834"/>
            </a:xfrm>
            <a:prstGeom prst="rect">
              <a:avLst/>
            </a:prstGeom>
            <a:noFill/>
            <a:ln>
              <a:noFill/>
            </a:ln>
          </p:spPr>
        </p:pic>
        <p:pic>
          <p:nvPicPr>
            <p:cNvPr descr="jefferson MRC -logo.png" id="146" name="Google Shape;146;p17"/>
            <p:cNvPicPr preferRelativeResize="0"/>
            <p:nvPr/>
          </p:nvPicPr>
          <p:blipFill rotWithShape="1">
            <a:blip r:embed="rId5">
              <a:alphaModFix/>
            </a:blip>
            <a:srcRect b="0" l="0" r="0" t="0"/>
            <a:stretch/>
          </p:blipFill>
          <p:spPr>
            <a:xfrm>
              <a:off x="0" y="0"/>
              <a:ext cx="2908300" cy="1145000"/>
            </a:xfrm>
            <a:prstGeom prst="rect">
              <a:avLst/>
            </a:prstGeom>
            <a:noFill/>
            <a:ln>
              <a:noFill/>
            </a:ln>
          </p:spPr>
        </p:pic>
      </p:grpSp>
      <p:sp>
        <p:nvSpPr>
          <p:cNvPr id="147" name="Google Shape;147;p17"/>
          <p:cNvSpPr txBox="1"/>
          <p:nvPr/>
        </p:nvSpPr>
        <p:spPr>
          <a:xfrm>
            <a:off x="4274835" y="6608894"/>
            <a:ext cx="2525831"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Avenir"/>
                <a:ea typeface="Avenir"/>
                <a:cs typeface="Avenir"/>
                <a:sym typeface="Avenir"/>
              </a:rPr>
              <a:t>Source: Rain Garden Handbook 2013</a:t>
            </a:r>
            <a:endParaRPr sz="1100">
              <a:solidFill>
                <a:schemeClr val="dk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descr="Anatomy.jpg" id="153" name="Google Shape;153;p18"/>
          <p:cNvPicPr preferRelativeResize="0"/>
          <p:nvPr/>
        </p:nvPicPr>
        <p:blipFill rotWithShape="1">
          <a:blip r:embed="rId3">
            <a:alphaModFix/>
          </a:blip>
          <a:srcRect b="0" l="0" r="0" t="0"/>
          <a:stretch/>
        </p:blipFill>
        <p:spPr>
          <a:xfrm>
            <a:off x="-7937" y="1677622"/>
            <a:ext cx="9144001" cy="3502025"/>
          </a:xfrm>
          <a:prstGeom prst="rect">
            <a:avLst/>
          </a:prstGeom>
          <a:noFill/>
          <a:ln cap="flat" cmpd="sng" w="9525">
            <a:solidFill>
              <a:srgbClr val="006699"/>
            </a:solidFill>
            <a:prstDash val="solid"/>
            <a:miter lim="800000"/>
            <a:headEnd len="sm" w="sm" type="none"/>
            <a:tailEnd len="sm" w="sm" type="none"/>
          </a:ln>
        </p:spPr>
      </p:pic>
      <p:sp>
        <p:nvSpPr>
          <p:cNvPr id="154" name="Google Shape;154;p18"/>
          <p:cNvSpPr txBox="1"/>
          <p:nvPr/>
        </p:nvSpPr>
        <p:spPr>
          <a:xfrm>
            <a:off x="2" y="357415"/>
            <a:ext cx="9144001"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chemeClr val="dk1"/>
                </a:solidFill>
                <a:latin typeface="Avenir"/>
                <a:ea typeface="Avenir"/>
                <a:cs typeface="Avenir"/>
                <a:sym typeface="Avenir"/>
              </a:rPr>
              <a:t>The anatomy of a rain garden</a:t>
            </a:r>
            <a:endParaRPr sz="4800">
              <a:solidFill>
                <a:schemeClr val="dk1"/>
              </a:solidFill>
              <a:latin typeface="Calibri"/>
              <a:ea typeface="Calibri"/>
              <a:cs typeface="Calibri"/>
              <a:sym typeface="Calibri"/>
            </a:endParaRPr>
          </a:p>
        </p:txBody>
      </p:sp>
      <p:sp>
        <p:nvSpPr>
          <p:cNvPr id="155" name="Google Shape;155;p18"/>
          <p:cNvSpPr/>
          <p:nvPr/>
        </p:nvSpPr>
        <p:spPr>
          <a:xfrm>
            <a:off x="5227424" y="5141532"/>
            <a:ext cx="4572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Graphic by Stacey Gianas, Stewardship Partners</a:t>
            </a:r>
            <a:endParaRPr/>
          </a:p>
        </p:txBody>
      </p:sp>
      <p:grpSp>
        <p:nvGrpSpPr>
          <p:cNvPr id="156" name="Google Shape;156;p18"/>
          <p:cNvGrpSpPr/>
          <p:nvPr/>
        </p:nvGrpSpPr>
        <p:grpSpPr>
          <a:xfrm>
            <a:off x="6918748" y="6478089"/>
            <a:ext cx="2114819" cy="358388"/>
            <a:chOff x="0" y="0"/>
            <a:chExt cx="6746115" cy="1145000"/>
          </a:xfrm>
        </p:grpSpPr>
        <p:pic>
          <p:nvPicPr>
            <p:cNvPr descr="WSU Jeff County Logo.jpg" id="157" name="Google Shape;157;p18"/>
            <p:cNvPicPr preferRelativeResize="0"/>
            <p:nvPr/>
          </p:nvPicPr>
          <p:blipFill rotWithShape="1">
            <a:blip r:embed="rId4">
              <a:alphaModFix/>
            </a:blip>
            <a:srcRect b="0" l="0" r="3589" t="0"/>
            <a:stretch/>
          </p:blipFill>
          <p:spPr>
            <a:xfrm>
              <a:off x="2908301" y="0"/>
              <a:ext cx="3837814" cy="1028834"/>
            </a:xfrm>
            <a:prstGeom prst="rect">
              <a:avLst/>
            </a:prstGeom>
            <a:noFill/>
            <a:ln>
              <a:noFill/>
            </a:ln>
          </p:spPr>
        </p:pic>
        <p:pic>
          <p:nvPicPr>
            <p:cNvPr descr="jefferson MRC -logo.png" id="158" name="Google Shape;158;p18"/>
            <p:cNvPicPr preferRelativeResize="0"/>
            <p:nvPr/>
          </p:nvPicPr>
          <p:blipFill rotWithShape="1">
            <a:blip r:embed="rId5">
              <a:alphaModFix/>
            </a:blip>
            <a:srcRect b="0" l="0" r="0" t="0"/>
            <a:stretch/>
          </p:blipFill>
          <p:spPr>
            <a:xfrm>
              <a:off x="0" y="0"/>
              <a:ext cx="2908300" cy="11450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descr="Excavation.jpg" id="164" name="Google Shape;164;p19"/>
          <p:cNvPicPr preferRelativeResize="0"/>
          <p:nvPr/>
        </p:nvPicPr>
        <p:blipFill rotWithShape="1">
          <a:blip r:embed="rId3">
            <a:alphaModFix/>
          </a:blip>
          <a:srcRect b="0" l="0" r="0" t="0"/>
          <a:stretch/>
        </p:blipFill>
        <p:spPr>
          <a:xfrm>
            <a:off x="0" y="1677989"/>
            <a:ext cx="9144000" cy="3502025"/>
          </a:xfrm>
          <a:prstGeom prst="rect">
            <a:avLst/>
          </a:prstGeom>
          <a:noFill/>
          <a:ln cap="flat" cmpd="sng" w="9525">
            <a:solidFill>
              <a:srgbClr val="006699"/>
            </a:solidFill>
            <a:prstDash val="solid"/>
            <a:miter lim="800000"/>
            <a:headEnd len="sm" w="sm" type="none"/>
            <a:tailEnd len="sm" w="sm" type="none"/>
          </a:ln>
        </p:spPr>
      </p:pic>
      <p:sp>
        <p:nvSpPr>
          <p:cNvPr id="165" name="Google Shape;165;p19"/>
          <p:cNvSpPr txBox="1"/>
          <p:nvPr/>
        </p:nvSpPr>
        <p:spPr>
          <a:xfrm>
            <a:off x="2" y="431047"/>
            <a:ext cx="9144001" cy="76944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venir"/>
                <a:ea typeface="Avenir"/>
                <a:cs typeface="Avenir"/>
                <a:sym typeface="Avenir"/>
              </a:rPr>
              <a:t>Excavate</a:t>
            </a:r>
            <a:endParaRPr sz="4400">
              <a:solidFill>
                <a:schemeClr val="dk1"/>
              </a:solidFill>
              <a:latin typeface="Avenir"/>
              <a:ea typeface="Avenir"/>
              <a:cs typeface="Avenir"/>
              <a:sym typeface="Avenir"/>
            </a:endParaRPr>
          </a:p>
        </p:txBody>
      </p:sp>
      <p:grpSp>
        <p:nvGrpSpPr>
          <p:cNvPr id="166" name="Google Shape;166;p19"/>
          <p:cNvGrpSpPr/>
          <p:nvPr/>
        </p:nvGrpSpPr>
        <p:grpSpPr>
          <a:xfrm>
            <a:off x="6918748" y="6478089"/>
            <a:ext cx="2114819" cy="358388"/>
            <a:chOff x="0" y="0"/>
            <a:chExt cx="6746115" cy="1145000"/>
          </a:xfrm>
        </p:grpSpPr>
        <p:pic>
          <p:nvPicPr>
            <p:cNvPr descr="WSU Jeff County Logo.jpg" id="167" name="Google Shape;167;p19"/>
            <p:cNvPicPr preferRelativeResize="0"/>
            <p:nvPr/>
          </p:nvPicPr>
          <p:blipFill rotWithShape="1">
            <a:blip r:embed="rId4">
              <a:alphaModFix/>
            </a:blip>
            <a:srcRect b="0" l="0" r="3589" t="0"/>
            <a:stretch/>
          </p:blipFill>
          <p:spPr>
            <a:xfrm>
              <a:off x="2908301" y="0"/>
              <a:ext cx="3837814" cy="1028834"/>
            </a:xfrm>
            <a:prstGeom prst="rect">
              <a:avLst/>
            </a:prstGeom>
            <a:noFill/>
            <a:ln>
              <a:noFill/>
            </a:ln>
          </p:spPr>
        </p:pic>
        <p:pic>
          <p:nvPicPr>
            <p:cNvPr descr="jefferson MRC -logo.png" id="168" name="Google Shape;168;p19"/>
            <p:cNvPicPr preferRelativeResize="0"/>
            <p:nvPr/>
          </p:nvPicPr>
          <p:blipFill rotWithShape="1">
            <a:blip r:embed="rId5">
              <a:alphaModFix/>
            </a:blip>
            <a:srcRect b="0" l="0" r="0" t="0"/>
            <a:stretch/>
          </p:blipFill>
          <p:spPr>
            <a:xfrm>
              <a:off x="0" y="0"/>
              <a:ext cx="2908300" cy="1145000"/>
            </a:xfrm>
            <a:prstGeom prst="rect">
              <a:avLst/>
            </a:prstGeom>
            <a:noFill/>
            <a:ln>
              <a:noFill/>
            </a:ln>
          </p:spPr>
        </p:pic>
      </p:grpSp>
      <p:sp>
        <p:nvSpPr>
          <p:cNvPr id="169" name="Google Shape;169;p19"/>
          <p:cNvSpPr/>
          <p:nvPr/>
        </p:nvSpPr>
        <p:spPr>
          <a:xfrm>
            <a:off x="5227424" y="5141532"/>
            <a:ext cx="4572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Graphic by Stacey Gianas, Stewardship Partners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descr="Fill.jpg" id="175" name="Google Shape;175;p20"/>
          <p:cNvPicPr preferRelativeResize="0"/>
          <p:nvPr/>
        </p:nvPicPr>
        <p:blipFill rotWithShape="1">
          <a:blip r:embed="rId3">
            <a:alphaModFix/>
          </a:blip>
          <a:srcRect b="0" l="0" r="0" t="0"/>
          <a:stretch/>
        </p:blipFill>
        <p:spPr>
          <a:xfrm>
            <a:off x="0" y="1677989"/>
            <a:ext cx="9144000" cy="3502025"/>
          </a:xfrm>
          <a:prstGeom prst="rect">
            <a:avLst/>
          </a:prstGeom>
          <a:noFill/>
          <a:ln cap="flat" cmpd="sng" w="9525">
            <a:solidFill>
              <a:srgbClr val="006699"/>
            </a:solidFill>
            <a:prstDash val="solid"/>
            <a:miter lim="800000"/>
            <a:headEnd len="sm" w="sm" type="none"/>
            <a:tailEnd len="sm" w="sm" type="none"/>
          </a:ln>
        </p:spPr>
      </p:pic>
      <p:sp>
        <p:nvSpPr>
          <p:cNvPr id="176" name="Google Shape;176;p20"/>
          <p:cNvSpPr txBox="1"/>
          <p:nvPr/>
        </p:nvSpPr>
        <p:spPr>
          <a:xfrm>
            <a:off x="2" y="347373"/>
            <a:ext cx="9144001" cy="76944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venir"/>
                <a:ea typeface="Avenir"/>
                <a:cs typeface="Avenir"/>
                <a:sym typeface="Avenir"/>
              </a:rPr>
              <a:t>Add soil mix and mulch layer</a:t>
            </a:r>
            <a:endParaRPr sz="4400">
              <a:solidFill>
                <a:schemeClr val="dk1"/>
              </a:solidFill>
              <a:latin typeface="Avenir"/>
              <a:ea typeface="Avenir"/>
              <a:cs typeface="Avenir"/>
              <a:sym typeface="Avenir"/>
            </a:endParaRPr>
          </a:p>
        </p:txBody>
      </p:sp>
      <p:sp>
        <p:nvSpPr>
          <p:cNvPr id="177" name="Google Shape;177;p20"/>
          <p:cNvSpPr txBox="1"/>
          <p:nvPr/>
        </p:nvSpPr>
        <p:spPr>
          <a:xfrm>
            <a:off x="705588" y="3994541"/>
            <a:ext cx="1070651" cy="5847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12” – 14”</a:t>
            </a:r>
            <a:endParaRPr/>
          </a:p>
          <a:p>
            <a:pPr indent="0" lvl="0" marL="0" marR="0" rtl="0" algn="ctr">
              <a:spcBef>
                <a:spcPts val="0"/>
              </a:spcBef>
              <a:spcAft>
                <a:spcPts val="0"/>
              </a:spcAft>
              <a:buNone/>
            </a:pPr>
            <a:r>
              <a:rPr lang="en-US" sz="1600">
                <a:solidFill>
                  <a:schemeClr val="dk1"/>
                </a:solidFill>
                <a:latin typeface="Avenir"/>
                <a:ea typeface="Avenir"/>
                <a:cs typeface="Avenir"/>
                <a:sym typeface="Avenir"/>
              </a:rPr>
              <a:t>soil mix</a:t>
            </a:r>
            <a:endParaRPr sz="1600">
              <a:solidFill>
                <a:schemeClr val="dk1"/>
              </a:solidFill>
              <a:latin typeface="Avenir"/>
              <a:ea typeface="Avenir"/>
              <a:cs typeface="Avenir"/>
              <a:sym typeface="Avenir"/>
            </a:endParaRPr>
          </a:p>
        </p:txBody>
      </p:sp>
      <p:grpSp>
        <p:nvGrpSpPr>
          <p:cNvPr id="178" name="Google Shape;178;p20"/>
          <p:cNvGrpSpPr/>
          <p:nvPr/>
        </p:nvGrpSpPr>
        <p:grpSpPr>
          <a:xfrm>
            <a:off x="6918748" y="6478089"/>
            <a:ext cx="2114819" cy="358388"/>
            <a:chOff x="0" y="0"/>
            <a:chExt cx="6746115" cy="1145000"/>
          </a:xfrm>
        </p:grpSpPr>
        <p:pic>
          <p:nvPicPr>
            <p:cNvPr descr="WSU Jeff County Logo.jpg" id="179" name="Google Shape;179;p20"/>
            <p:cNvPicPr preferRelativeResize="0"/>
            <p:nvPr/>
          </p:nvPicPr>
          <p:blipFill rotWithShape="1">
            <a:blip r:embed="rId4">
              <a:alphaModFix/>
            </a:blip>
            <a:srcRect b="0" l="0" r="3589" t="0"/>
            <a:stretch/>
          </p:blipFill>
          <p:spPr>
            <a:xfrm>
              <a:off x="2908301" y="0"/>
              <a:ext cx="3837814" cy="1028834"/>
            </a:xfrm>
            <a:prstGeom prst="rect">
              <a:avLst/>
            </a:prstGeom>
            <a:noFill/>
            <a:ln>
              <a:noFill/>
            </a:ln>
          </p:spPr>
        </p:pic>
        <p:pic>
          <p:nvPicPr>
            <p:cNvPr descr="jefferson MRC -logo.png" id="180" name="Google Shape;180;p20"/>
            <p:cNvPicPr preferRelativeResize="0"/>
            <p:nvPr/>
          </p:nvPicPr>
          <p:blipFill rotWithShape="1">
            <a:blip r:embed="rId5">
              <a:alphaModFix/>
            </a:blip>
            <a:srcRect b="0" l="0" r="0" t="0"/>
            <a:stretch/>
          </p:blipFill>
          <p:spPr>
            <a:xfrm>
              <a:off x="0" y="0"/>
              <a:ext cx="2908300" cy="1145000"/>
            </a:xfrm>
            <a:prstGeom prst="rect">
              <a:avLst/>
            </a:prstGeom>
            <a:noFill/>
            <a:ln>
              <a:noFill/>
            </a:ln>
          </p:spPr>
        </p:pic>
      </p:grpSp>
      <p:sp>
        <p:nvSpPr>
          <p:cNvPr id="181" name="Google Shape;181;p20"/>
          <p:cNvSpPr/>
          <p:nvPr/>
        </p:nvSpPr>
        <p:spPr>
          <a:xfrm>
            <a:off x="5227424" y="5141532"/>
            <a:ext cx="4572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Graphic by Stacey Gianas, Stewardship Partners</a:t>
            </a:r>
            <a:endParaRPr/>
          </a:p>
        </p:txBody>
      </p:sp>
      <p:cxnSp>
        <p:nvCxnSpPr>
          <p:cNvPr id="182" name="Google Shape;182;p20"/>
          <p:cNvCxnSpPr/>
          <p:nvPr/>
        </p:nvCxnSpPr>
        <p:spPr>
          <a:xfrm>
            <a:off x="1823281" y="3886980"/>
            <a:ext cx="0" cy="884989"/>
          </a:xfrm>
          <a:prstGeom prst="straightConnector1">
            <a:avLst/>
          </a:prstGeom>
          <a:noFill/>
          <a:ln cap="flat" cmpd="sng" w="25400">
            <a:solidFill>
              <a:srgbClr val="000000"/>
            </a:solidFill>
            <a:prstDash val="solid"/>
            <a:round/>
            <a:headEnd len="sm" w="sm" type="none"/>
            <a:tailEnd len="sm" w="sm" type="none"/>
          </a:ln>
        </p:spPr>
      </p:cxnSp>
      <p:cxnSp>
        <p:nvCxnSpPr>
          <p:cNvPr id="183" name="Google Shape;183;p20"/>
          <p:cNvCxnSpPr/>
          <p:nvPr/>
        </p:nvCxnSpPr>
        <p:spPr>
          <a:xfrm rot="10800000">
            <a:off x="1728365" y="4771968"/>
            <a:ext cx="168139" cy="0"/>
          </a:xfrm>
          <a:prstGeom prst="straightConnector1">
            <a:avLst/>
          </a:prstGeom>
          <a:noFill/>
          <a:ln cap="flat" cmpd="sng" w="25400">
            <a:solidFill>
              <a:srgbClr val="000000"/>
            </a:solidFill>
            <a:prstDash val="solid"/>
            <a:round/>
            <a:headEnd len="sm" w="sm" type="none"/>
            <a:tailEnd len="sm" w="sm" type="none"/>
          </a:ln>
        </p:spPr>
      </p:cxnSp>
      <p:cxnSp>
        <p:nvCxnSpPr>
          <p:cNvPr id="184" name="Google Shape;184;p20"/>
          <p:cNvCxnSpPr/>
          <p:nvPr/>
        </p:nvCxnSpPr>
        <p:spPr>
          <a:xfrm rot="10800000">
            <a:off x="1728365" y="3886979"/>
            <a:ext cx="168139" cy="0"/>
          </a:xfrm>
          <a:prstGeom prst="straightConnector1">
            <a:avLst/>
          </a:prstGeom>
          <a:noFill/>
          <a:ln cap="flat" cmpd="sng" w="25400">
            <a:solidFill>
              <a:srgbClr val="000000"/>
            </a:solidFill>
            <a:prstDash val="solid"/>
            <a:round/>
            <a:headEnd len="sm" w="sm" type="none"/>
            <a:tailEnd len="sm" w="sm" type="none"/>
          </a:ln>
        </p:spPr>
      </p:cxnSp>
      <p:sp>
        <p:nvSpPr>
          <p:cNvPr id="185" name="Google Shape;185;p20"/>
          <p:cNvSpPr txBox="1"/>
          <p:nvPr/>
        </p:nvSpPr>
        <p:spPr>
          <a:xfrm>
            <a:off x="7618897" y="3548425"/>
            <a:ext cx="1450647"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2” – 3” mulch</a:t>
            </a:r>
            <a:endParaRPr/>
          </a:p>
        </p:txBody>
      </p:sp>
      <p:cxnSp>
        <p:nvCxnSpPr>
          <p:cNvPr id="186" name="Google Shape;186;p20"/>
          <p:cNvCxnSpPr/>
          <p:nvPr/>
        </p:nvCxnSpPr>
        <p:spPr>
          <a:xfrm>
            <a:off x="7536611" y="3626407"/>
            <a:ext cx="0" cy="234669"/>
          </a:xfrm>
          <a:prstGeom prst="straightConnector1">
            <a:avLst/>
          </a:prstGeom>
          <a:noFill/>
          <a:ln cap="flat" cmpd="sng" w="25400">
            <a:solidFill>
              <a:srgbClr val="000000"/>
            </a:solidFill>
            <a:prstDash val="solid"/>
            <a:round/>
            <a:headEnd len="sm" w="sm" type="none"/>
            <a:tailEnd len="sm" w="sm" type="none"/>
          </a:ln>
        </p:spPr>
      </p:cxnSp>
      <p:cxnSp>
        <p:nvCxnSpPr>
          <p:cNvPr id="187" name="Google Shape;187;p20"/>
          <p:cNvCxnSpPr/>
          <p:nvPr/>
        </p:nvCxnSpPr>
        <p:spPr>
          <a:xfrm rot="10800000">
            <a:off x="7448025" y="3861075"/>
            <a:ext cx="168139" cy="0"/>
          </a:xfrm>
          <a:prstGeom prst="straightConnector1">
            <a:avLst/>
          </a:prstGeom>
          <a:noFill/>
          <a:ln cap="flat" cmpd="sng" w="25400">
            <a:solidFill>
              <a:srgbClr val="000000"/>
            </a:solidFill>
            <a:prstDash val="solid"/>
            <a:round/>
            <a:headEnd len="sm" w="sm" type="none"/>
            <a:tailEnd len="sm" w="sm" type="none"/>
          </a:ln>
        </p:spPr>
      </p:cxnSp>
      <p:cxnSp>
        <p:nvCxnSpPr>
          <p:cNvPr id="188" name="Google Shape;188;p20"/>
          <p:cNvCxnSpPr/>
          <p:nvPr/>
        </p:nvCxnSpPr>
        <p:spPr>
          <a:xfrm rot="10800000">
            <a:off x="7448025" y="3626406"/>
            <a:ext cx="168139" cy="0"/>
          </a:xfrm>
          <a:prstGeom prst="straightConnector1">
            <a:avLst/>
          </a:prstGeom>
          <a:noFill/>
          <a:ln cap="flat" cmpd="sng" w="25400">
            <a:solidFill>
              <a:srgbClr val="000000"/>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descr="PondingDepth.jpg" id="194" name="Google Shape;194;p21"/>
          <p:cNvPicPr preferRelativeResize="0"/>
          <p:nvPr/>
        </p:nvPicPr>
        <p:blipFill rotWithShape="1">
          <a:blip r:embed="rId3">
            <a:alphaModFix/>
          </a:blip>
          <a:srcRect b="0" l="0" r="0" t="0"/>
          <a:stretch/>
        </p:blipFill>
        <p:spPr>
          <a:xfrm>
            <a:off x="0" y="1677989"/>
            <a:ext cx="9144000" cy="3502025"/>
          </a:xfrm>
          <a:prstGeom prst="rect">
            <a:avLst/>
          </a:prstGeom>
          <a:noFill/>
          <a:ln cap="flat" cmpd="sng" w="9525">
            <a:solidFill>
              <a:srgbClr val="006699"/>
            </a:solidFill>
            <a:prstDash val="solid"/>
            <a:miter lim="800000"/>
            <a:headEnd len="sm" w="sm" type="none"/>
            <a:tailEnd len="sm" w="sm" type="none"/>
          </a:ln>
        </p:spPr>
      </p:pic>
      <p:sp>
        <p:nvSpPr>
          <p:cNvPr id="195" name="Google Shape;195;p21"/>
          <p:cNvSpPr txBox="1"/>
          <p:nvPr/>
        </p:nvSpPr>
        <p:spPr>
          <a:xfrm>
            <a:off x="7562270" y="3489098"/>
            <a:ext cx="1563900" cy="5847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venir"/>
                <a:ea typeface="Avenir"/>
                <a:cs typeface="Avenir"/>
                <a:sym typeface="Avenir"/>
              </a:rPr>
              <a:t>6” – 12” </a:t>
            </a:r>
            <a:endParaRPr/>
          </a:p>
          <a:p>
            <a:pPr indent="0" lvl="0" marL="0" marR="0" rtl="0" algn="ctr">
              <a:spcBef>
                <a:spcPts val="0"/>
              </a:spcBef>
              <a:spcAft>
                <a:spcPts val="0"/>
              </a:spcAft>
              <a:buNone/>
            </a:pPr>
            <a:r>
              <a:rPr lang="en-US" sz="1600">
                <a:solidFill>
                  <a:schemeClr val="dk1"/>
                </a:solidFill>
                <a:latin typeface="Avenir"/>
                <a:ea typeface="Avenir"/>
                <a:cs typeface="Avenir"/>
                <a:sym typeface="Avenir"/>
              </a:rPr>
              <a:t>ponding depth</a:t>
            </a:r>
            <a:endParaRPr sz="1600">
              <a:solidFill>
                <a:schemeClr val="dk1"/>
              </a:solidFill>
              <a:latin typeface="Avenir"/>
              <a:ea typeface="Avenir"/>
              <a:cs typeface="Avenir"/>
              <a:sym typeface="Avenir"/>
            </a:endParaRPr>
          </a:p>
        </p:txBody>
      </p:sp>
      <p:sp>
        <p:nvSpPr>
          <p:cNvPr id="196" name="Google Shape;196;p21"/>
          <p:cNvSpPr txBox="1"/>
          <p:nvPr/>
        </p:nvSpPr>
        <p:spPr>
          <a:xfrm>
            <a:off x="2" y="347373"/>
            <a:ext cx="9144001" cy="76944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venir"/>
                <a:ea typeface="Avenir"/>
                <a:cs typeface="Avenir"/>
                <a:sym typeface="Avenir"/>
              </a:rPr>
              <a:t>Ponding depth</a:t>
            </a:r>
            <a:endParaRPr sz="4400">
              <a:solidFill>
                <a:schemeClr val="dk1"/>
              </a:solidFill>
              <a:latin typeface="Avenir"/>
              <a:ea typeface="Avenir"/>
              <a:cs typeface="Avenir"/>
              <a:sym typeface="Avenir"/>
            </a:endParaRPr>
          </a:p>
        </p:txBody>
      </p:sp>
      <p:grpSp>
        <p:nvGrpSpPr>
          <p:cNvPr id="197" name="Google Shape;197;p21"/>
          <p:cNvGrpSpPr/>
          <p:nvPr/>
        </p:nvGrpSpPr>
        <p:grpSpPr>
          <a:xfrm>
            <a:off x="6918748" y="6478089"/>
            <a:ext cx="2114819" cy="358388"/>
            <a:chOff x="0" y="0"/>
            <a:chExt cx="6746115" cy="1145000"/>
          </a:xfrm>
        </p:grpSpPr>
        <p:pic>
          <p:nvPicPr>
            <p:cNvPr descr="WSU Jeff County Logo.jpg" id="198" name="Google Shape;198;p21"/>
            <p:cNvPicPr preferRelativeResize="0"/>
            <p:nvPr/>
          </p:nvPicPr>
          <p:blipFill rotWithShape="1">
            <a:blip r:embed="rId4">
              <a:alphaModFix/>
            </a:blip>
            <a:srcRect b="0" l="0" r="3589" t="0"/>
            <a:stretch/>
          </p:blipFill>
          <p:spPr>
            <a:xfrm>
              <a:off x="2908301" y="0"/>
              <a:ext cx="3837814" cy="1028834"/>
            </a:xfrm>
            <a:prstGeom prst="rect">
              <a:avLst/>
            </a:prstGeom>
            <a:noFill/>
            <a:ln>
              <a:noFill/>
            </a:ln>
          </p:spPr>
        </p:pic>
        <p:pic>
          <p:nvPicPr>
            <p:cNvPr descr="jefferson MRC -logo.png" id="199" name="Google Shape;199;p21"/>
            <p:cNvPicPr preferRelativeResize="0"/>
            <p:nvPr/>
          </p:nvPicPr>
          <p:blipFill rotWithShape="1">
            <a:blip r:embed="rId5">
              <a:alphaModFix/>
            </a:blip>
            <a:srcRect b="0" l="0" r="0" t="0"/>
            <a:stretch/>
          </p:blipFill>
          <p:spPr>
            <a:xfrm>
              <a:off x="0" y="0"/>
              <a:ext cx="2908300" cy="1145000"/>
            </a:xfrm>
            <a:prstGeom prst="rect">
              <a:avLst/>
            </a:prstGeom>
            <a:noFill/>
            <a:ln>
              <a:noFill/>
            </a:ln>
          </p:spPr>
        </p:pic>
      </p:grpSp>
      <p:sp>
        <p:nvSpPr>
          <p:cNvPr id="200" name="Google Shape;200;p21"/>
          <p:cNvSpPr/>
          <p:nvPr/>
        </p:nvSpPr>
        <p:spPr>
          <a:xfrm>
            <a:off x="5227424" y="5141532"/>
            <a:ext cx="45720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Graphic by Stacey Gianas, Stewardship Partners</a:t>
            </a:r>
            <a:endParaRPr/>
          </a:p>
        </p:txBody>
      </p:sp>
      <p:cxnSp>
        <p:nvCxnSpPr>
          <p:cNvPr id="201" name="Google Shape;201;p21"/>
          <p:cNvCxnSpPr/>
          <p:nvPr/>
        </p:nvCxnSpPr>
        <p:spPr>
          <a:xfrm>
            <a:off x="7536611" y="3516318"/>
            <a:ext cx="0" cy="432952"/>
          </a:xfrm>
          <a:prstGeom prst="straightConnector1">
            <a:avLst/>
          </a:prstGeom>
          <a:noFill/>
          <a:ln cap="flat" cmpd="sng" w="25400">
            <a:solidFill>
              <a:srgbClr val="000000"/>
            </a:solidFill>
            <a:prstDash val="solid"/>
            <a:round/>
            <a:headEnd len="sm" w="sm" type="none"/>
            <a:tailEnd len="sm" w="sm" type="none"/>
          </a:ln>
        </p:spPr>
      </p:cxnSp>
      <p:cxnSp>
        <p:nvCxnSpPr>
          <p:cNvPr id="202" name="Google Shape;202;p21"/>
          <p:cNvCxnSpPr/>
          <p:nvPr/>
        </p:nvCxnSpPr>
        <p:spPr>
          <a:xfrm rot="10800000">
            <a:off x="7448025" y="3949270"/>
            <a:ext cx="168139" cy="0"/>
          </a:xfrm>
          <a:prstGeom prst="straightConnector1">
            <a:avLst/>
          </a:prstGeom>
          <a:noFill/>
          <a:ln cap="flat" cmpd="sng" w="25400">
            <a:solidFill>
              <a:srgbClr val="000000"/>
            </a:solidFill>
            <a:prstDash val="solid"/>
            <a:round/>
            <a:headEnd len="sm" w="sm" type="none"/>
            <a:tailEnd len="sm" w="sm" type="none"/>
          </a:ln>
        </p:spPr>
      </p:cxnSp>
      <p:cxnSp>
        <p:nvCxnSpPr>
          <p:cNvPr id="203" name="Google Shape;203;p21"/>
          <p:cNvCxnSpPr/>
          <p:nvPr/>
        </p:nvCxnSpPr>
        <p:spPr>
          <a:xfrm rot="10800000">
            <a:off x="7448025" y="3516318"/>
            <a:ext cx="168139" cy="0"/>
          </a:xfrm>
          <a:prstGeom prst="straightConnector1">
            <a:avLst/>
          </a:prstGeom>
          <a:noFill/>
          <a:ln cap="flat" cmpd="sng" w="25400">
            <a:solidFill>
              <a:srgbClr val="000000"/>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